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1"/>
  </p:notesMasterIdLst>
  <p:handoutMasterIdLst>
    <p:handoutMasterId r:id="rId62"/>
  </p:handoutMasterIdLst>
  <p:sldIdLst>
    <p:sldId id="259" r:id="rId5"/>
    <p:sldId id="312" r:id="rId6"/>
    <p:sldId id="539" r:id="rId7"/>
    <p:sldId id="502" r:id="rId8"/>
    <p:sldId id="503" r:id="rId9"/>
    <p:sldId id="504" r:id="rId10"/>
    <p:sldId id="505" r:id="rId11"/>
    <p:sldId id="433" r:id="rId12"/>
    <p:sldId id="506" r:id="rId13"/>
    <p:sldId id="507" r:id="rId14"/>
    <p:sldId id="551" r:id="rId15"/>
    <p:sldId id="509" r:id="rId16"/>
    <p:sldId id="510" r:id="rId17"/>
    <p:sldId id="511" r:id="rId18"/>
    <p:sldId id="512" r:id="rId19"/>
    <p:sldId id="544" r:id="rId20"/>
    <p:sldId id="545" r:id="rId21"/>
    <p:sldId id="475" r:id="rId22"/>
    <p:sldId id="478" r:id="rId23"/>
    <p:sldId id="516" r:id="rId24"/>
    <p:sldId id="517" r:id="rId25"/>
    <p:sldId id="518" r:id="rId26"/>
    <p:sldId id="552" r:id="rId27"/>
    <p:sldId id="553" r:id="rId28"/>
    <p:sldId id="440" r:id="rId29"/>
    <p:sldId id="522" r:id="rId30"/>
    <p:sldId id="523" r:id="rId31"/>
    <p:sldId id="524" r:id="rId32"/>
    <p:sldId id="550" r:id="rId33"/>
    <p:sldId id="547" r:id="rId34"/>
    <p:sldId id="548" r:id="rId35"/>
    <p:sldId id="526" r:id="rId36"/>
    <p:sldId id="527" r:id="rId37"/>
    <p:sldId id="543" r:id="rId38"/>
    <p:sldId id="542" r:id="rId39"/>
    <p:sldId id="492" r:id="rId40"/>
    <p:sldId id="493" r:id="rId41"/>
    <p:sldId id="494" r:id="rId42"/>
    <p:sldId id="555" r:id="rId43"/>
    <p:sldId id="501" r:id="rId44"/>
    <p:sldId id="487" r:id="rId45"/>
    <p:sldId id="488" r:id="rId46"/>
    <p:sldId id="489" r:id="rId47"/>
    <p:sldId id="490" r:id="rId48"/>
    <p:sldId id="530" r:id="rId49"/>
    <p:sldId id="531" r:id="rId50"/>
    <p:sldId id="532" r:id="rId51"/>
    <p:sldId id="533" r:id="rId52"/>
    <p:sldId id="534" r:id="rId53"/>
    <p:sldId id="535" r:id="rId54"/>
    <p:sldId id="536" r:id="rId55"/>
    <p:sldId id="537" r:id="rId56"/>
    <p:sldId id="529" r:id="rId57"/>
    <p:sldId id="314" r:id="rId58"/>
    <p:sldId id="313" r:id="rId59"/>
    <p:sldId id="334" r:id="rId60"/>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6400" autoAdjust="0"/>
  </p:normalViewPr>
  <p:slideViewPr>
    <p:cSldViewPr snapToGrid="0" snapToObjects="1">
      <p:cViewPr varScale="1">
        <p:scale>
          <a:sx n="64" d="100"/>
          <a:sy n="64" d="100"/>
        </p:scale>
        <p:origin x="1116" y="66"/>
      </p:cViewPr>
      <p:guideLst>
        <p:guide orient="horz" pos="2160"/>
        <p:guide pos="2880"/>
      </p:guideLst>
    </p:cSldViewPr>
  </p:slideViewPr>
  <p:outlineViewPr>
    <p:cViewPr>
      <p:scale>
        <a:sx n="33" d="100"/>
        <a:sy n="33" d="100"/>
      </p:scale>
      <p:origin x="0" y="29082"/>
    </p:cViewPr>
  </p:outlineViewPr>
  <p:notesTextViewPr>
    <p:cViewPr>
      <p:scale>
        <a:sx n="100" d="100"/>
        <a:sy n="100" d="100"/>
      </p:scale>
      <p:origin x="0" y="0"/>
    </p:cViewPr>
  </p:notesTextViewPr>
  <p:sorterViewPr>
    <p:cViewPr>
      <p:scale>
        <a:sx n="100" d="100"/>
        <a:sy n="100" d="100"/>
      </p:scale>
      <p:origin x="0" y="4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nnegin\Desktop\Sustainabilty%20Studies\McAdam\McAda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25400" cap="rnd">
                <a:solidFill>
                  <a:srgbClr val="FF0000"/>
                </a:solidFill>
                <a:prstDash val="sysDot"/>
              </a:ln>
              <a:effectLst/>
            </c:spPr>
            <c:trendlineType val="linear"/>
            <c:dispRSqr val="0"/>
            <c:dispEq val="0"/>
          </c:trendline>
          <c:cat>
            <c:strRef>
              <c:f>Sheet1!$A$1:$A$8</c:f>
              <c:strCache>
                <c:ptCount val="8"/>
                <c:pt idx="0">
                  <c:v>2008</c:v>
                </c:pt>
                <c:pt idx="1">
                  <c:v>2009</c:v>
                </c:pt>
                <c:pt idx="2">
                  <c:v>2010</c:v>
                </c:pt>
                <c:pt idx="3">
                  <c:v>2011</c:v>
                </c:pt>
                <c:pt idx="4">
                  <c:v>2012</c:v>
                </c:pt>
                <c:pt idx="5">
                  <c:v>2013</c:v>
                </c:pt>
                <c:pt idx="6">
                  <c:v>2014</c:v>
                </c:pt>
                <c:pt idx="7">
                  <c:v>2015 Projected</c:v>
                </c:pt>
              </c:strCache>
            </c:strRef>
          </c:cat>
          <c:val>
            <c:numRef>
              <c:f>Sheet1!$B$1:$B$8</c:f>
              <c:numCache>
                <c:formatCode>General</c:formatCode>
                <c:ptCount val="8"/>
                <c:pt idx="0">
                  <c:v>91</c:v>
                </c:pt>
                <c:pt idx="1">
                  <c:v>87</c:v>
                </c:pt>
                <c:pt idx="2">
                  <c:v>87</c:v>
                </c:pt>
                <c:pt idx="3">
                  <c:v>80</c:v>
                </c:pt>
                <c:pt idx="4">
                  <c:v>72</c:v>
                </c:pt>
                <c:pt idx="5">
                  <c:v>71</c:v>
                </c:pt>
                <c:pt idx="6">
                  <c:v>64</c:v>
                </c:pt>
                <c:pt idx="7">
                  <c:v>64</c:v>
                </c:pt>
              </c:numCache>
            </c:numRef>
          </c:val>
          <c:smooth val="0"/>
        </c:ser>
        <c:dLbls>
          <c:dLblPos val="t"/>
          <c:showLegendKey val="0"/>
          <c:showVal val="1"/>
          <c:showCatName val="0"/>
          <c:showSerName val="0"/>
          <c:showPercent val="0"/>
          <c:showBubbleSize val="0"/>
        </c:dLbls>
        <c:marker val="1"/>
        <c:smooth val="0"/>
        <c:axId val="180859728"/>
        <c:axId val="180860120"/>
      </c:lineChart>
      <c:catAx>
        <c:axId val="1808597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Years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180860120"/>
        <c:crosses val="autoZero"/>
        <c:auto val="1"/>
        <c:lblAlgn val="ctr"/>
        <c:lblOffset val="100"/>
        <c:noMultiLvlLbl val="0"/>
      </c:catAx>
      <c:valAx>
        <c:axId val="180860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Number of Students</a:t>
                </a:r>
                <a:endParaRPr lang="en-US" sz="1200" dirty="0"/>
              </a:p>
            </c:rich>
          </c:tx>
          <c:layout>
            <c:manualLayout>
              <c:xMode val="edge"/>
              <c:yMode val="edge"/>
              <c:x val="9.4749309119621008E-3"/>
              <c:y val="0.288474467007413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18085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381145260514"/>
          <c:y val="3.7149237924206845E-2"/>
          <c:w val="0.8920618854739486"/>
          <c:h val="0.81969747202652299"/>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6"/>
              <c:pt idx="0">
                <c:v>2013</c:v>
              </c:pt>
              <c:pt idx="1">
                <c:v>2014</c:v>
              </c:pt>
              <c:pt idx="2">
                <c:v>2015</c:v>
              </c:pt>
              <c:pt idx="3">
                <c:v>2016</c:v>
              </c:pt>
              <c:pt idx="4">
                <c:v>2017</c:v>
              </c:pt>
              <c:pt idx="5">
                <c:v>2018</c:v>
              </c:pt>
            </c:numLit>
          </c:cat>
          <c:val>
            <c:numRef>
              <c:f>Sheet1!$B$40:$B$45</c:f>
              <c:numCache>
                <c:formatCode>General</c:formatCode>
                <c:ptCount val="6"/>
                <c:pt idx="0">
                  <c:v>71</c:v>
                </c:pt>
                <c:pt idx="1">
                  <c:v>64</c:v>
                </c:pt>
                <c:pt idx="2">
                  <c:v>64</c:v>
                </c:pt>
                <c:pt idx="3">
                  <c:v>69</c:v>
                </c:pt>
                <c:pt idx="4">
                  <c:v>74</c:v>
                </c:pt>
                <c:pt idx="5">
                  <c:v>78</c:v>
                </c:pt>
              </c:numCache>
            </c:numRef>
          </c:val>
          <c:smooth val="0"/>
        </c:ser>
        <c:dLbls>
          <c:dLblPos val="t"/>
          <c:showLegendKey val="0"/>
          <c:showVal val="1"/>
          <c:showCatName val="0"/>
          <c:showSerName val="0"/>
          <c:showPercent val="0"/>
          <c:showBubbleSize val="0"/>
        </c:dLbls>
        <c:marker val="1"/>
        <c:smooth val="0"/>
        <c:axId val="180860904"/>
        <c:axId val="180861296"/>
      </c:lineChart>
      <c:catAx>
        <c:axId val="180860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Years</a:t>
                </a:r>
                <a:endParaRPr lang="en-US" sz="1200" dirty="0"/>
              </a:p>
            </c:rich>
          </c:tx>
          <c:layout>
            <c:manualLayout>
              <c:xMode val="edge"/>
              <c:yMode val="edge"/>
              <c:x val="0.44638911253345609"/>
              <c:y val="0.912850762075793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861296"/>
        <c:crosses val="autoZero"/>
        <c:auto val="1"/>
        <c:lblAlgn val="ctr"/>
        <c:lblOffset val="100"/>
        <c:noMultiLvlLbl val="0"/>
      </c:catAx>
      <c:valAx>
        <c:axId val="180861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Number of Students</a:t>
                </a:r>
                <a:endParaRPr lang="en-US" sz="1200" dirty="0"/>
              </a:p>
            </c:rich>
          </c:tx>
          <c:layout>
            <c:manualLayout>
              <c:xMode val="edge"/>
              <c:yMode val="edge"/>
              <c:x val="2.3205622787084497E-2"/>
              <c:y val="0.290952479624257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86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1367" tIns="45683" rIns="91367" bIns="45683" rtlCol="0"/>
          <a:lstStyle>
            <a:lvl1pPr algn="l">
              <a:defRPr sz="1200"/>
            </a:lvl1pPr>
          </a:lstStyle>
          <a:p>
            <a:endParaRPr lang="en-CA"/>
          </a:p>
        </p:txBody>
      </p:sp>
      <p:sp>
        <p:nvSpPr>
          <p:cNvPr id="3" name="Date Placeholder 2"/>
          <p:cNvSpPr>
            <a:spLocks noGrp="1"/>
          </p:cNvSpPr>
          <p:nvPr>
            <p:ph type="dt" sz="quarter" idx="1"/>
          </p:nvPr>
        </p:nvSpPr>
        <p:spPr>
          <a:xfrm>
            <a:off x="3967341" y="0"/>
            <a:ext cx="3035088" cy="464503"/>
          </a:xfrm>
          <a:prstGeom prst="rect">
            <a:avLst/>
          </a:prstGeom>
        </p:spPr>
        <p:txBody>
          <a:bodyPr vert="horz" lIns="91367" tIns="45683" rIns="91367" bIns="45683" rtlCol="0"/>
          <a:lstStyle>
            <a:lvl1pPr algn="r">
              <a:defRPr sz="1200"/>
            </a:lvl1pPr>
          </a:lstStyle>
          <a:p>
            <a:fld id="{4CD81D62-2017-480B-99BD-FF91D7D6C6C4}" type="datetimeFigureOut">
              <a:rPr lang="en-US" smtClean="0"/>
              <a:pPr/>
              <a:t>10/21/2015</a:t>
            </a:fld>
            <a:endParaRPr lang="en-CA"/>
          </a:p>
        </p:txBody>
      </p:sp>
      <p:sp>
        <p:nvSpPr>
          <p:cNvPr id="4" name="Footer Placeholder 3"/>
          <p:cNvSpPr>
            <a:spLocks noGrp="1"/>
          </p:cNvSpPr>
          <p:nvPr>
            <p:ph type="ftr" sz="quarter" idx="2"/>
          </p:nvPr>
        </p:nvSpPr>
        <p:spPr>
          <a:xfrm>
            <a:off x="0" y="8823935"/>
            <a:ext cx="3035088" cy="464503"/>
          </a:xfrm>
          <a:prstGeom prst="rect">
            <a:avLst/>
          </a:prstGeom>
        </p:spPr>
        <p:txBody>
          <a:bodyPr vert="horz" lIns="91367" tIns="45683" rIns="91367" bIns="45683" rtlCol="0" anchor="b"/>
          <a:lstStyle>
            <a:lvl1pPr algn="l">
              <a:defRPr sz="1200"/>
            </a:lvl1pPr>
          </a:lstStyle>
          <a:p>
            <a:r>
              <a:rPr lang="en-CA" smtClean="0"/>
              <a:t>Revised December 1, 2014</a:t>
            </a:r>
            <a:endParaRPr lang="en-CA"/>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1367" tIns="45683" rIns="91367" bIns="45683" rtlCol="0" anchor="b"/>
          <a:lstStyle>
            <a:lvl1pPr algn="r">
              <a:defRPr sz="1200"/>
            </a:lvl1pPr>
          </a:lstStyle>
          <a:p>
            <a:fld id="{5DF6CB3C-891C-4FB5-ADB8-F7315D2357A5}" type="slidenum">
              <a:rPr lang="en-CA" smtClean="0"/>
              <a:pPr/>
              <a:t>‹#›</a:t>
            </a:fld>
            <a:endParaRPr lang="en-CA"/>
          </a:p>
        </p:txBody>
      </p:sp>
    </p:spTree>
    <p:extLst>
      <p:ext uri="{BB962C8B-B14F-4D97-AF65-F5344CB8AC3E}">
        <p14:creationId xmlns:p14="http://schemas.microsoft.com/office/powerpoint/2010/main" val="40345589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1367" tIns="45683" rIns="91367" bIns="45683" rtlCol="0"/>
          <a:lstStyle>
            <a:lvl1pPr algn="l">
              <a:defRPr sz="1200"/>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1367" tIns="45683" rIns="91367" bIns="45683" rtlCol="0"/>
          <a:lstStyle>
            <a:lvl1pPr algn="r">
              <a:defRPr sz="1200"/>
            </a:lvl1pPr>
          </a:lstStyle>
          <a:p>
            <a:fld id="{CF807109-FE87-5442-AE55-FC8C2149F05A}" type="datetimeFigureOut">
              <a:rPr lang="en-US" smtClean="0"/>
              <a:pPr/>
              <a:t>10/21/2015</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367" tIns="45683" rIns="91367" bIns="45683"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1367" tIns="45683" rIns="91367" bIns="45683"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1367" tIns="45683" rIns="91367" bIns="45683" rtlCol="0" anchor="b"/>
          <a:lstStyle>
            <a:lvl1pPr algn="l">
              <a:defRPr sz="1200"/>
            </a:lvl1pPr>
          </a:lstStyle>
          <a:p>
            <a:r>
              <a:rPr lang="en-US" smtClean="0"/>
              <a:t>Revised December 1, 2014</a:t>
            </a:r>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1367" tIns="45683" rIns="91367" bIns="45683" rtlCol="0" anchor="b"/>
          <a:lstStyle>
            <a:lvl1pPr algn="r">
              <a:defRPr sz="1200"/>
            </a:lvl1pPr>
          </a:lstStyle>
          <a:p>
            <a:fld id="{36D9D5DD-0AE0-8748-8E7B-38C8000B738F}" type="slidenum">
              <a:rPr lang="en-US" smtClean="0"/>
              <a:pPr/>
              <a:t>‹#›</a:t>
            </a:fld>
            <a:endParaRPr lang="en-US" dirty="0"/>
          </a:p>
        </p:txBody>
      </p:sp>
    </p:spTree>
    <p:extLst>
      <p:ext uri="{BB962C8B-B14F-4D97-AF65-F5344CB8AC3E}">
        <p14:creationId xmlns:p14="http://schemas.microsoft.com/office/powerpoint/2010/main" val="320297430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422261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14</a:t>
            </a:fld>
            <a:endParaRPr lang="en-US" dirty="0"/>
          </a:p>
        </p:txBody>
      </p:sp>
    </p:spTree>
    <p:extLst>
      <p:ext uri="{BB962C8B-B14F-4D97-AF65-F5344CB8AC3E}">
        <p14:creationId xmlns:p14="http://schemas.microsoft.com/office/powerpoint/2010/main" val="167568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15</a:t>
            </a:fld>
            <a:endParaRPr lang="en-US" dirty="0"/>
          </a:p>
        </p:txBody>
      </p:sp>
    </p:spTree>
    <p:extLst>
      <p:ext uri="{BB962C8B-B14F-4D97-AF65-F5344CB8AC3E}">
        <p14:creationId xmlns:p14="http://schemas.microsoft.com/office/powerpoint/2010/main" val="290597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21</a:t>
            </a:fld>
            <a:endParaRPr lang="en-US" dirty="0"/>
          </a:p>
        </p:txBody>
      </p:sp>
    </p:spTree>
    <p:extLst>
      <p:ext uri="{BB962C8B-B14F-4D97-AF65-F5344CB8AC3E}">
        <p14:creationId xmlns:p14="http://schemas.microsoft.com/office/powerpoint/2010/main" val="114606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35</a:t>
            </a:fld>
            <a:endParaRPr lang="en-US" dirty="0"/>
          </a:p>
        </p:txBody>
      </p:sp>
    </p:spTree>
    <p:extLst>
      <p:ext uri="{BB962C8B-B14F-4D97-AF65-F5344CB8AC3E}">
        <p14:creationId xmlns:p14="http://schemas.microsoft.com/office/powerpoint/2010/main" val="316288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6EBE17-96D9-4B6F-80ED-189D2DB5C6C3}" type="slidenum">
              <a:rPr lang="en-CA" smtClean="0"/>
              <a:t>45</a:t>
            </a:fld>
            <a:endParaRPr lang="en-CA"/>
          </a:p>
        </p:txBody>
      </p:sp>
    </p:spTree>
    <p:extLst>
      <p:ext uri="{BB962C8B-B14F-4D97-AF65-F5344CB8AC3E}">
        <p14:creationId xmlns:p14="http://schemas.microsoft.com/office/powerpoint/2010/main" val="409737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46</a:t>
            </a:fld>
            <a:endParaRPr lang="en-US" dirty="0"/>
          </a:p>
        </p:txBody>
      </p:sp>
    </p:spTree>
    <p:extLst>
      <p:ext uri="{BB962C8B-B14F-4D97-AF65-F5344CB8AC3E}">
        <p14:creationId xmlns:p14="http://schemas.microsoft.com/office/powerpoint/2010/main" val="355719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53</a:t>
            </a:fld>
            <a:endParaRPr lang="en-US" dirty="0"/>
          </a:p>
        </p:txBody>
      </p:sp>
    </p:spTree>
    <p:extLst>
      <p:ext uri="{BB962C8B-B14F-4D97-AF65-F5344CB8AC3E}">
        <p14:creationId xmlns:p14="http://schemas.microsoft.com/office/powerpoint/2010/main" val="59523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a:p>
            <a:pPr lvl="0">
              <a:buFont typeface="Arial" pitchFamily="34" charset="0"/>
              <a:buChar char="•"/>
            </a:pPr>
            <a:r>
              <a:rPr lang="en-US" dirty="0"/>
              <a:t> Maintain the status-quo </a:t>
            </a:r>
            <a:endParaRPr lang="en-US" dirty="0" smtClean="0"/>
          </a:p>
          <a:p>
            <a:pPr lvl="0">
              <a:buFont typeface="Arial" pitchFamily="34" charset="0"/>
              <a:buChar char="•"/>
            </a:pPr>
            <a:r>
              <a:rPr lang="en-US" dirty="0" smtClean="0"/>
              <a:t>Invest </a:t>
            </a:r>
            <a:r>
              <a:rPr lang="en-US" dirty="0"/>
              <a:t>dollars into the infrastructure/programming </a:t>
            </a:r>
            <a:endParaRPr lang="en-US" dirty="0" smtClean="0"/>
          </a:p>
          <a:p>
            <a:pPr lvl="0">
              <a:buFont typeface="Arial" pitchFamily="34" charset="0"/>
              <a:buChar char="•"/>
            </a:pPr>
            <a:r>
              <a:rPr lang="en-US" dirty="0" smtClean="0"/>
              <a:t> </a:t>
            </a:r>
            <a:r>
              <a:rPr lang="en-US" dirty="0"/>
              <a:t>Close </a:t>
            </a:r>
            <a:r>
              <a:rPr lang="en-US" dirty="0" smtClean="0"/>
              <a:t>and </a:t>
            </a:r>
            <a:r>
              <a:rPr lang="en-US" dirty="0"/>
              <a:t>move the students to another school for their continued education</a:t>
            </a:r>
            <a:endParaRPr lang="en-CA" dirty="0"/>
          </a:p>
          <a:p>
            <a:endParaRPr lang="en-CA"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54</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247056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55</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164484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56</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422261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13977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3</a:t>
            </a:fld>
            <a:endParaRPr lang="en-US" dirty="0"/>
          </a:p>
        </p:txBody>
      </p:sp>
    </p:spTree>
    <p:extLst>
      <p:ext uri="{BB962C8B-B14F-4D97-AF65-F5344CB8AC3E}">
        <p14:creationId xmlns:p14="http://schemas.microsoft.com/office/powerpoint/2010/main" val="366615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 - 2008 -13 -1</a:t>
            </a:r>
          </a:p>
          <a:p>
            <a:r>
              <a:rPr lang="en-US" dirty="0" smtClean="0"/>
              <a:t> K -2009-2014  -2</a:t>
            </a:r>
          </a:p>
          <a:p>
            <a:r>
              <a:rPr lang="en-US" dirty="0" smtClean="0"/>
              <a:t> K- 2010-2015 -2</a:t>
            </a:r>
          </a:p>
          <a:p>
            <a:endParaRPr lang="en-US" dirty="0" smtClean="0"/>
          </a:p>
          <a:p>
            <a:r>
              <a:rPr lang="en-US" dirty="0" smtClean="0"/>
              <a:t>1 -2008 -2012 -2</a:t>
            </a:r>
          </a:p>
          <a:p>
            <a:r>
              <a:rPr lang="en-US" dirty="0" smtClean="0"/>
              <a:t>1- 2009 -2013 –1</a:t>
            </a:r>
          </a:p>
          <a:p>
            <a:r>
              <a:rPr lang="en-US" dirty="0" smtClean="0"/>
              <a:t>1- 2010- 2014 – 0</a:t>
            </a:r>
          </a:p>
          <a:p>
            <a:r>
              <a:rPr lang="en-US" dirty="0" smtClean="0"/>
              <a:t>1- 2011-2015 - -1</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6</a:t>
            </a:fld>
            <a:endParaRPr lang="en-US" dirty="0"/>
          </a:p>
        </p:txBody>
      </p:sp>
    </p:spTree>
    <p:extLst>
      <p:ext uri="{BB962C8B-B14F-4D97-AF65-F5344CB8AC3E}">
        <p14:creationId xmlns:p14="http://schemas.microsoft.com/office/powerpoint/2010/main" val="46737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a:t>
            </a:fld>
            <a:endParaRPr lang="en-US" dirty="0"/>
          </a:p>
        </p:txBody>
      </p:sp>
    </p:spTree>
    <p:extLst>
      <p:ext uri="{BB962C8B-B14F-4D97-AF65-F5344CB8AC3E}">
        <p14:creationId xmlns:p14="http://schemas.microsoft.com/office/powerpoint/2010/main" val="277106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2015-16 staffing.</a:t>
            </a:r>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9</a:t>
            </a:fld>
            <a:endParaRPr lang="en-US" dirty="0"/>
          </a:p>
        </p:txBody>
      </p:sp>
    </p:spTree>
    <p:extLst>
      <p:ext uri="{BB962C8B-B14F-4D97-AF65-F5344CB8AC3E}">
        <p14:creationId xmlns:p14="http://schemas.microsoft.com/office/powerpoint/2010/main" val="63289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520">
              <a:defRPr/>
            </a:pPr>
            <a:r>
              <a:rPr lang="en-US" dirty="0" smtClean="0"/>
              <a:t>Remember this is 2015-16 staffing.</a:t>
            </a:r>
          </a:p>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10</a:t>
            </a:fld>
            <a:endParaRPr lang="en-US" dirty="0"/>
          </a:p>
        </p:txBody>
      </p:sp>
    </p:spTree>
    <p:extLst>
      <p:ext uri="{BB962C8B-B14F-4D97-AF65-F5344CB8AC3E}">
        <p14:creationId xmlns:p14="http://schemas.microsoft.com/office/powerpoint/2010/main" val="366045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12</a:t>
            </a:fld>
            <a:endParaRPr lang="en-US" dirty="0"/>
          </a:p>
        </p:txBody>
      </p:sp>
    </p:spTree>
    <p:extLst>
      <p:ext uri="{BB962C8B-B14F-4D97-AF65-F5344CB8AC3E}">
        <p14:creationId xmlns:p14="http://schemas.microsoft.com/office/powerpoint/2010/main" val="241121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13</a:t>
            </a:fld>
            <a:endParaRPr lang="en-US" dirty="0"/>
          </a:p>
        </p:txBody>
      </p:sp>
    </p:spTree>
    <p:extLst>
      <p:ext uri="{BB962C8B-B14F-4D97-AF65-F5344CB8AC3E}">
        <p14:creationId xmlns:p14="http://schemas.microsoft.com/office/powerpoint/2010/main" val="96701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923B7125-8607-4338-9D29-2A25D07CDC68}"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2A89D5B-C86B-4087-A0C5-3832A8DB72C6}" type="datetime1">
              <a:rPr lang="en-US" smtClean="0"/>
              <a:t>10/21/2015</a:t>
            </a:fld>
            <a:endParaRPr lang="en-US" dirty="0"/>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FF792ACD-1315-42E8-9700-8F95810AD971}"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39007D4-EEFC-4CF5-A6FE-C929B4DBB1F7}"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31CCD89-8522-4B2F-BA62-895A11EDE482}"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D7146B7-ADCB-4110-9A1B-B90882A3D64E}"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8498F31-F482-4A3E-9C8D-0FD708C4C1B4}" type="datetime1">
              <a:rPr lang="en-US" smtClean="0"/>
              <a:t>10/21/2015</a:t>
            </a:fld>
            <a:endParaRPr lang="en-US" dirty="0"/>
          </a:p>
        </p:txBody>
      </p:sp>
      <p:sp>
        <p:nvSpPr>
          <p:cNvPr id="5" name="Footer Placeholder 4"/>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1C9E604-DC72-47B2-93EC-E1952A61A39D}" type="datetime1">
              <a:rPr lang="en-US" smtClean="0"/>
              <a:t>10/21/2015</a:t>
            </a:fld>
            <a:endParaRPr lang="en-US" dirty="0"/>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4A2E573-A76D-4887-880D-9116C877505C}" type="datetime1">
              <a:rPr lang="en-US" smtClean="0"/>
              <a:t>10/21/2015</a:t>
            </a:fld>
            <a:endParaRPr lang="en-US" dirty="0"/>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36E2597-E74F-4C84-98E8-20EAA2C3DFCE}" type="datetime1">
              <a:rPr lang="en-US" smtClean="0"/>
              <a:t>10/21/2015</a:t>
            </a:fld>
            <a:endParaRPr lang="en-US"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FA388-E75E-4099-96C1-F533647F65F4}" type="datetime1">
              <a:rPr lang="en-US" smtClean="0"/>
              <a:t>10/21/2015</a:t>
            </a:fld>
            <a:endParaRPr lang="en-US" dirty="0"/>
          </a:p>
        </p:txBody>
      </p:sp>
      <p:sp>
        <p:nvSpPr>
          <p:cNvPr id="3" name="Footer Placeholder 2"/>
          <p:cNvSpPr>
            <a:spLocks noGrp="1"/>
          </p:cNvSpPr>
          <p:nvPr>
            <p:ph type="ftr" sz="quarter" idx="11"/>
          </p:nvPr>
        </p:nvSpPr>
        <p:spPr/>
        <p:txBody>
          <a:bodyPr/>
          <a:lstStyle/>
          <a:p>
            <a:r>
              <a:rPr lang="en-US" smtClean="0"/>
              <a:t>October 8 , 2015 </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B4C3E79-F693-41BB-A564-4427600387D5}" type="datetime1">
              <a:rPr lang="en-US" smtClean="0"/>
              <a:t>10/21/2015</a:t>
            </a:fld>
            <a:endParaRPr lang="en-US" dirty="0"/>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30EF19E-8AEC-4A3E-A226-8F81B80CD420}" type="datetime1">
              <a:rPr lang="en-US" smtClean="0"/>
              <a:t>10/21/2015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October 8 , 2015 </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85969"/>
            <a:ext cx="8042276" cy="1336956"/>
          </a:xfrm>
        </p:spPr>
        <p:txBody>
          <a:bodyPr/>
          <a:lstStyle/>
          <a:p>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solidFill>
                  <a:schemeClr val="tx2">
                    <a:lumMod val="75000"/>
                    <a:lumOff val="25000"/>
                  </a:schemeClr>
                </a:solidFill>
                <a:latin typeface="Arial Rounded MT Bold" pitchFamily="34" charset="0"/>
                <a:cs typeface="Baskerville"/>
              </a:rPr>
              <a:t>Sustainability Study of McAdam Elementary School</a:t>
            </a:r>
            <a:endParaRPr lang="en-US" b="1" dirty="0">
              <a:solidFill>
                <a:schemeClr val="tx2">
                  <a:lumMod val="75000"/>
                  <a:lumOff val="25000"/>
                </a:schemeClr>
              </a:solidFill>
              <a:latin typeface="Arial Rounded MT Bold" pitchFamily="34" charset="0"/>
              <a:cs typeface="Baskerville"/>
            </a:endParaRPr>
          </a:p>
        </p:txBody>
      </p:sp>
      <p:pic>
        <p:nvPicPr>
          <p:cNvPr id="3" name="Picture 2"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2686639"/>
            <a:ext cx="8031637" cy="165911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descr="Image result for pictures of Bath Middle school, Bath NB"/>
          <p:cNvSpPr>
            <a:spLocks noChangeAspect="1" noChangeArrowheads="1"/>
          </p:cNvSpPr>
          <p:nvPr/>
        </p:nvSpPr>
        <p:spPr bwMode="auto">
          <a:xfrm>
            <a:off x="63500" y="-136525"/>
            <a:ext cx="33147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AutoShape 4" descr="Image result for pictures of Bath Middle school, Bath NB"/>
          <p:cNvSpPr>
            <a:spLocks noChangeAspect="1" noChangeArrowheads="1"/>
          </p:cNvSpPr>
          <p:nvPr/>
        </p:nvSpPr>
        <p:spPr bwMode="auto">
          <a:xfrm>
            <a:off x="215900" y="15875"/>
            <a:ext cx="33147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AutoShape 6" descr="Image result for pictures of Bath Middle school, Bath NB"/>
          <p:cNvSpPr>
            <a:spLocks noChangeAspect="1" noChangeArrowheads="1"/>
          </p:cNvSpPr>
          <p:nvPr/>
        </p:nvSpPr>
        <p:spPr bwMode="auto">
          <a:xfrm>
            <a:off x="63500" y="-136525"/>
            <a:ext cx="1219200"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AutoShape 8" descr="Image result for pictures of Bath Middle school, Bath NB"/>
          <p:cNvSpPr>
            <a:spLocks noChangeAspect="1" noChangeArrowheads="1"/>
          </p:cNvSpPr>
          <p:nvPr/>
        </p:nvSpPr>
        <p:spPr bwMode="auto">
          <a:xfrm>
            <a:off x="215900" y="15875"/>
            <a:ext cx="1219200"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52665" y="3534648"/>
            <a:ext cx="6029513" cy="310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t>October 8 , 2015 </a:t>
            </a:r>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2355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2" name="Title 1"/>
          <p:cNvSpPr>
            <a:spLocks noGrp="1"/>
          </p:cNvSpPr>
          <p:nvPr>
            <p:ph type="title" idx="4294967295"/>
          </p:nvPr>
        </p:nvSpPr>
        <p:spPr>
          <a:xfrm>
            <a:off x="615820" y="107950"/>
            <a:ext cx="7426455" cy="1421047"/>
          </a:xfrm>
        </p:spPr>
        <p:txBody>
          <a:bodyPr/>
          <a:lstStyle/>
          <a:p>
            <a:r>
              <a:rPr lang="en-US" dirty="0" smtClean="0"/>
              <a:t/>
            </a:r>
            <a:br>
              <a:rPr lang="en-US" dirty="0" smtClean="0"/>
            </a:br>
            <a:r>
              <a:rPr lang="en-US" dirty="0" smtClean="0"/>
              <a:t/>
            </a:r>
            <a:br>
              <a:rPr lang="en-US" dirty="0" smtClean="0"/>
            </a:br>
            <a:r>
              <a:rPr lang="en-US" dirty="0" smtClean="0"/>
              <a:t>     </a:t>
            </a:r>
            <a:r>
              <a:rPr lang="en-US" sz="3200" b="1" dirty="0" smtClean="0">
                <a:solidFill>
                  <a:schemeClr val="tx2">
                    <a:lumMod val="75000"/>
                    <a:lumOff val="25000"/>
                  </a:schemeClr>
                </a:solidFill>
              </a:rPr>
              <a:t>Support Staff Information</a:t>
            </a:r>
            <a:r>
              <a:rPr lang="en-US" b="1" dirty="0" smtClean="0">
                <a:solidFill>
                  <a:schemeClr val="tx2">
                    <a:lumMod val="75000"/>
                    <a:lumOff val="25000"/>
                  </a:schemeClr>
                </a:solidFill>
              </a:rPr>
              <a:t/>
            </a:r>
            <a:br>
              <a:rPr lang="en-US" b="1" dirty="0" smtClean="0">
                <a:solidFill>
                  <a:schemeClr val="tx2">
                    <a:lumMod val="75000"/>
                    <a:lumOff val="25000"/>
                  </a:schemeClr>
                </a:solidFill>
              </a:rPr>
            </a:br>
            <a:endParaRPr lang="en-US" b="1" dirty="0">
              <a:solidFill>
                <a:schemeClr val="tx2">
                  <a:lumMod val="75000"/>
                  <a:lumOff val="25000"/>
                </a:schemeClr>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945163417"/>
              </p:ext>
            </p:extLst>
          </p:nvPr>
        </p:nvGraphicFramePr>
        <p:xfrm>
          <a:off x="264458" y="1642188"/>
          <a:ext cx="8435957" cy="4078789"/>
        </p:xfrm>
        <a:graphic>
          <a:graphicData uri="http://schemas.openxmlformats.org/drawingml/2006/table">
            <a:tbl>
              <a:tblPr>
                <a:tableStyleId>{5C22544A-7EE6-4342-B048-85BDC9FD1C3A}</a:tableStyleId>
              </a:tblPr>
              <a:tblGrid>
                <a:gridCol w="4324348"/>
                <a:gridCol w="4111609"/>
              </a:tblGrid>
              <a:tr h="523378">
                <a:tc>
                  <a:txBody>
                    <a:bodyPr/>
                    <a:lstStyle/>
                    <a:p>
                      <a:pPr algn="ctr" fontAlgn="b"/>
                      <a:r>
                        <a:rPr lang="en-US" sz="1800" b="1" u="none" strike="noStrike" dirty="0" smtClean="0">
                          <a:solidFill>
                            <a:schemeClr val="tx1"/>
                          </a:solidFill>
                          <a:effectLst/>
                        </a:rPr>
                        <a:t>Full Time Equivalent (FTE) 2015-16</a:t>
                      </a:r>
                      <a:endParaRPr lang="en-US" sz="1800" b="1" i="0" u="none" strike="noStrike" dirty="0">
                        <a:solidFill>
                          <a:schemeClr val="tx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err="1" smtClean="0">
                          <a:solidFill>
                            <a:schemeClr val="tx1"/>
                          </a:solidFill>
                          <a:effectLst/>
                        </a:rPr>
                        <a:t>McAdam</a:t>
                      </a:r>
                      <a:r>
                        <a:rPr lang="en-US" sz="1800" b="1" u="none" strike="noStrike" dirty="0" smtClean="0">
                          <a:solidFill>
                            <a:schemeClr val="tx1"/>
                          </a:solidFill>
                          <a:effectLst/>
                        </a:rPr>
                        <a:t> Elementary School</a:t>
                      </a:r>
                      <a:endParaRPr lang="en-US" sz="18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03470">
                <a:tc>
                  <a:txBody>
                    <a:bodyPr/>
                    <a:lstStyle/>
                    <a:p>
                      <a:pPr algn="ctr" fontAlgn="b"/>
                      <a:endParaRPr lang="en-US" sz="1800" b="1" u="none" strike="noStrike" dirty="0" smtClean="0">
                        <a:solidFill>
                          <a:schemeClr val="tx2">
                            <a:lumMod val="75000"/>
                            <a:lumOff val="25000"/>
                          </a:schemeClr>
                        </a:solidFill>
                        <a:effectLst/>
                      </a:endParaRPr>
                    </a:p>
                    <a:p>
                      <a:pPr algn="ctr" fontAlgn="b"/>
                      <a:r>
                        <a:rPr lang="en-US" sz="1800" b="1" u="none" strike="noStrike" dirty="0" smtClean="0">
                          <a:solidFill>
                            <a:schemeClr val="tx2">
                              <a:lumMod val="75000"/>
                              <a:lumOff val="25000"/>
                            </a:schemeClr>
                          </a:solidFill>
                          <a:effectLst/>
                        </a:rPr>
                        <a:t>Educational Assistants</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chemeClr val="tx2">
                              <a:lumMod val="75000"/>
                              <a:lumOff val="25000"/>
                            </a:schemeClr>
                          </a:solidFill>
                          <a:effectLst/>
                          <a:latin typeface="Calibri" panose="020F0502020204030204" pitchFamily="34" charset="0"/>
                        </a:rPr>
                        <a:t>3.0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1232">
                <a:tc>
                  <a:txBody>
                    <a:bodyPr/>
                    <a:lstStyle/>
                    <a:p>
                      <a:pPr algn="ctr" fontAlgn="b"/>
                      <a:r>
                        <a:rPr lang="en-US" sz="1800" b="1" u="none" strike="noStrike" dirty="0" smtClean="0">
                          <a:solidFill>
                            <a:schemeClr val="tx2">
                              <a:lumMod val="75000"/>
                              <a:lumOff val="25000"/>
                            </a:schemeClr>
                          </a:solidFill>
                          <a:effectLst/>
                        </a:rPr>
                        <a:t>  Administrative Assistant </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i="0" u="none" strike="noStrike" dirty="0" smtClean="0">
                          <a:solidFill>
                            <a:schemeClr val="tx2">
                              <a:lumMod val="75000"/>
                              <a:lumOff val="25000"/>
                            </a:schemeClr>
                          </a:solidFill>
                          <a:effectLst/>
                          <a:latin typeface="Calibri" panose="020F0502020204030204" pitchFamily="34" charset="0"/>
                        </a:rPr>
                        <a:t>36.25 hours per week (1.0 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5364">
                <a:tc>
                  <a:txBody>
                    <a:bodyPr/>
                    <a:lstStyle/>
                    <a:p>
                      <a:pPr algn="ctr" fontAlgn="b"/>
                      <a:r>
                        <a:rPr lang="en-US" sz="1800" b="1" u="none" strike="noStrike" dirty="0" smtClean="0">
                          <a:solidFill>
                            <a:schemeClr val="tx2">
                              <a:lumMod val="75000"/>
                              <a:lumOff val="25000"/>
                            </a:schemeClr>
                          </a:solidFill>
                          <a:effectLst/>
                        </a:rPr>
                        <a:t>  School Library Worker 1</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i="0" u="none" strike="noStrike" dirty="0" smtClean="0">
                          <a:solidFill>
                            <a:schemeClr val="tx2">
                              <a:lumMod val="75000"/>
                              <a:lumOff val="25000"/>
                            </a:schemeClr>
                          </a:solidFill>
                          <a:effectLst/>
                          <a:latin typeface="Calibri" panose="020F0502020204030204" pitchFamily="34" charset="0"/>
                        </a:rPr>
                        <a:t>3.25 hours per week ( 0.09 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5567">
                <a:tc>
                  <a:txBody>
                    <a:bodyPr/>
                    <a:lstStyle/>
                    <a:p>
                      <a:pPr algn="ctr" fontAlgn="b"/>
                      <a:endParaRPr lang="en-US" sz="1800" b="1" i="0" u="none" strike="noStrike" dirty="0" smtClean="0">
                        <a:solidFill>
                          <a:schemeClr val="tx2">
                            <a:lumMod val="75000"/>
                            <a:lumOff val="25000"/>
                          </a:schemeClr>
                        </a:solidFill>
                        <a:effectLst/>
                        <a:latin typeface="+mn-lt"/>
                      </a:endParaRPr>
                    </a:p>
                    <a:p>
                      <a:pPr algn="ctr" fontAlgn="b"/>
                      <a:r>
                        <a:rPr lang="en-US" sz="1800" b="1" i="0" u="none" strike="noStrike" dirty="0" smtClean="0">
                          <a:solidFill>
                            <a:schemeClr val="tx2">
                              <a:lumMod val="75000"/>
                              <a:lumOff val="25000"/>
                            </a:schemeClr>
                          </a:solidFill>
                          <a:effectLst/>
                          <a:latin typeface="+mn-lt"/>
                        </a:rPr>
                        <a:t>Custodian II</a:t>
                      </a:r>
                    </a:p>
                    <a:p>
                      <a:pPr algn="ctr" fontAlgn="b"/>
                      <a:endParaRPr lang="en-US" sz="1800" b="1" i="0" u="none" strike="noStrike" dirty="0">
                        <a:solidFill>
                          <a:schemeClr val="tx2">
                            <a:lumMod val="75000"/>
                            <a:lumOff val="25000"/>
                          </a:schemeClr>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NL" sz="1600" b="1" i="0" u="none" strike="noStrike" dirty="0" smtClean="0">
                          <a:solidFill>
                            <a:schemeClr val="tx2">
                              <a:lumMod val="75000"/>
                              <a:lumOff val="25000"/>
                            </a:schemeClr>
                          </a:solidFill>
                          <a:effectLst/>
                          <a:latin typeface="+mn-lt"/>
                        </a:rPr>
                        <a:t>40 hours per week  (1.0 FTE)</a:t>
                      </a:r>
                    </a:p>
                    <a:p>
                      <a:pPr algn="ctr" fontAlgn="b"/>
                      <a:endParaRPr lang="nl-NL" sz="1600" b="1" i="0" u="none" strike="noStrike" dirty="0">
                        <a:solidFill>
                          <a:schemeClr val="tx2">
                            <a:lumMod val="75000"/>
                            <a:lumOff val="25000"/>
                          </a:schemeClr>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952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smtClean="0">
                          <a:solidFill>
                            <a:schemeClr val="tx2">
                              <a:lumMod val="75000"/>
                              <a:lumOff val="25000"/>
                            </a:schemeClr>
                          </a:solidFill>
                          <a:effectLst/>
                        </a:rPr>
                        <a:t>Custodian I</a:t>
                      </a:r>
                      <a:endParaRPr lang="en-US" sz="1800" b="1" i="0" u="none" strike="noStrike" dirty="0" smtClean="0">
                        <a:solidFill>
                          <a:schemeClr val="tx2">
                            <a:lumMod val="75000"/>
                            <a:lumOff val="25000"/>
                          </a:schemeClr>
                        </a:solidFill>
                        <a:effectLst/>
                        <a:latin typeface="Calibri" panose="020F0502020204030204" pitchFamily="34" charset="0"/>
                      </a:endParaRPr>
                    </a:p>
                    <a:p>
                      <a:pPr algn="ctr" fontAlgn="b"/>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NL" sz="1800" b="1" i="0" u="none" strike="noStrike" dirty="0" smtClean="0">
                          <a:solidFill>
                            <a:schemeClr val="tx2">
                              <a:lumMod val="75000"/>
                              <a:lumOff val="25000"/>
                            </a:schemeClr>
                          </a:solidFill>
                          <a:effectLst/>
                          <a:latin typeface="Calibri" panose="020F0502020204030204" pitchFamily="34" charset="0"/>
                        </a:rPr>
                        <a:t>15 hours per week ( 0.37 FTE)</a:t>
                      </a:r>
                    </a:p>
                    <a:p>
                      <a:pPr algn="ctr" fontAlgn="b"/>
                      <a:endParaRPr lang="nl-NL"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7" name="Slide Number Placeholder 6"/>
          <p:cNvSpPr>
            <a:spLocks noGrp="1"/>
          </p:cNvSpPr>
          <p:nvPr>
            <p:ph type="sldNum" sz="quarter" idx="12"/>
          </p:nvPr>
        </p:nvSpPr>
        <p:spPr/>
        <p:txBody>
          <a:bodyPr/>
          <a:lstStyle/>
          <a:p>
            <a:fld id="{7F5CE407-6216-4202-80E4-A30DC2F709B2}" type="slidenum">
              <a:rPr lang="en-US" sz="2000" smtClean="0"/>
              <a:pPr/>
              <a:t>10</a:t>
            </a:fld>
            <a:endParaRPr lang="en-US" sz="2000" dirty="0"/>
          </a:p>
        </p:txBody>
      </p:sp>
    </p:spTree>
    <p:extLst>
      <p:ext uri="{BB962C8B-B14F-4D97-AF65-F5344CB8AC3E}">
        <p14:creationId xmlns:p14="http://schemas.microsoft.com/office/powerpoint/2010/main" val="2997183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solidFill>
                  <a:schemeClr val="tx2">
                    <a:lumMod val="75000"/>
                    <a:lumOff val="25000"/>
                  </a:schemeClr>
                </a:solidFill>
                <a:latin typeface="Arial Rounded MT Bold" pitchFamily="34" charset="0"/>
              </a:rPr>
              <a:t>McAdam</a:t>
            </a:r>
            <a:r>
              <a:rPr lang="en-US" sz="3200" b="1" dirty="0">
                <a:solidFill>
                  <a:schemeClr val="tx2">
                    <a:lumMod val="75000"/>
                    <a:lumOff val="25000"/>
                  </a:schemeClr>
                </a:solidFill>
                <a:latin typeface="Arial Rounded MT Bold" pitchFamily="34" charset="0"/>
              </a:rPr>
              <a:t> Elementary School</a:t>
            </a:r>
            <a:br>
              <a:rPr lang="en-US" sz="3200" b="1" dirty="0">
                <a:solidFill>
                  <a:schemeClr val="tx2">
                    <a:lumMod val="75000"/>
                    <a:lumOff val="25000"/>
                  </a:schemeClr>
                </a:solidFill>
                <a:latin typeface="Arial Rounded MT Bold" pitchFamily="34" charset="0"/>
              </a:rPr>
            </a:br>
            <a:r>
              <a:rPr lang="en-US" sz="3200" b="1" dirty="0">
                <a:solidFill>
                  <a:schemeClr val="tx2">
                    <a:lumMod val="75000"/>
                    <a:lumOff val="25000"/>
                  </a:schemeClr>
                </a:solidFill>
                <a:latin typeface="Arial Rounded MT Bold" pitchFamily="34" charset="0"/>
              </a:rPr>
              <a:t> </a:t>
            </a:r>
            <a:r>
              <a:rPr lang="en-US" sz="3200" b="1" dirty="0" smtClean="0">
                <a:solidFill>
                  <a:schemeClr val="tx2">
                    <a:lumMod val="75000"/>
                    <a:lumOff val="25000"/>
                  </a:schemeClr>
                </a:solidFill>
                <a:latin typeface="Arial Rounded MT Bold" pitchFamily="34" charset="0"/>
              </a:rPr>
              <a:t>Student : </a:t>
            </a:r>
            <a:r>
              <a:rPr lang="en-US" sz="3200" b="1" dirty="0">
                <a:solidFill>
                  <a:schemeClr val="tx2">
                    <a:lumMod val="75000"/>
                    <a:lumOff val="25000"/>
                  </a:schemeClr>
                </a:solidFill>
                <a:latin typeface="Arial Rounded MT Bold" pitchFamily="34" charset="0"/>
              </a:rPr>
              <a:t>Teacher Ratio 2014-15</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7384336"/>
              </p:ext>
            </p:extLst>
          </p:nvPr>
        </p:nvGraphicFramePr>
        <p:xfrm>
          <a:off x="549275" y="1632857"/>
          <a:ext cx="8339230" cy="3436747"/>
        </p:xfrm>
        <a:graphic>
          <a:graphicData uri="http://schemas.openxmlformats.org/drawingml/2006/table">
            <a:tbl>
              <a:tblPr firstRow="1" bandRow="1">
                <a:tableStyleId>{5C22544A-7EE6-4342-B048-85BDC9FD1C3A}</a:tableStyleId>
              </a:tblPr>
              <a:tblGrid>
                <a:gridCol w="2118104"/>
                <a:gridCol w="1511216"/>
                <a:gridCol w="2519917"/>
                <a:gridCol w="2189993"/>
              </a:tblGrid>
              <a:tr h="876427">
                <a:tc>
                  <a:txBody>
                    <a:bodyPr/>
                    <a:lstStyle/>
                    <a:p>
                      <a:pPr algn="ctr"/>
                      <a:r>
                        <a:rPr lang="en-CA" sz="1800" dirty="0" smtClean="0">
                          <a:latin typeface="Arial Rounded MT Bold" pitchFamily="34" charset="0"/>
                        </a:rPr>
                        <a:t>School</a:t>
                      </a:r>
                      <a:endParaRPr lang="en-CA" sz="1800" dirty="0">
                        <a:latin typeface="Arial Rounded MT Bold" pitchFamily="34" charset="0"/>
                      </a:endParaRPr>
                    </a:p>
                  </a:txBody>
                  <a:tcPr/>
                </a:tc>
                <a:tc>
                  <a:txBody>
                    <a:bodyPr/>
                    <a:lstStyle/>
                    <a:p>
                      <a:pPr algn="ctr"/>
                      <a:r>
                        <a:rPr lang="en-CA" sz="1800" dirty="0" smtClean="0">
                          <a:latin typeface="Arial Rounded MT Bold" pitchFamily="34" charset="0"/>
                        </a:rPr>
                        <a:t>Year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Total Number Student: Teacher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Student: Teacher</a:t>
                      </a:r>
                      <a:endParaRPr lang="en-CA" sz="1800" dirty="0">
                        <a:latin typeface="Arial Rounded MT Bold" pitchFamily="34" charset="0"/>
                      </a:endParaRPr>
                    </a:p>
                  </a:txBody>
                  <a:tcPr/>
                </a:tc>
              </a:tr>
              <a:tr h="370840">
                <a:tc>
                  <a:txBody>
                    <a:bodyPr/>
                    <a:lstStyle/>
                    <a:p>
                      <a:pPr algn="ctr"/>
                      <a:r>
                        <a:rPr lang="en-CA" sz="1800" dirty="0" err="1" smtClean="0">
                          <a:solidFill>
                            <a:schemeClr val="tx2">
                              <a:lumMod val="75000"/>
                              <a:lumOff val="25000"/>
                            </a:schemeClr>
                          </a:solidFill>
                          <a:latin typeface="Arial Rounded MT Bold" pitchFamily="34" charset="0"/>
                        </a:rPr>
                        <a:t>McAdam</a:t>
                      </a:r>
                      <a:r>
                        <a:rPr lang="en-CA" sz="1800" dirty="0" smtClean="0">
                          <a:solidFill>
                            <a:schemeClr val="tx2">
                              <a:lumMod val="75000"/>
                              <a:lumOff val="25000"/>
                            </a:schemeClr>
                          </a:solidFill>
                          <a:latin typeface="Arial Rounded MT Bold" pitchFamily="34" charset="0"/>
                        </a:rPr>
                        <a:t> Elementary</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lumMod val="75000"/>
                              <a:lumOff val="25000"/>
                            </a:schemeClr>
                          </a:solidFill>
                          <a:latin typeface="+mn-lt"/>
                          <a:cs typeface="Arial" panose="020B0604020202020204" pitchFamily="34" charset="0"/>
                        </a:rPr>
                        <a:t> </a:t>
                      </a:r>
                      <a:r>
                        <a:rPr lang="en-US" sz="1800" b="1" dirty="0" smtClean="0">
                          <a:solidFill>
                            <a:schemeClr val="tx2">
                              <a:lumMod val="75000"/>
                              <a:lumOff val="25000"/>
                            </a:schemeClr>
                          </a:solidFill>
                          <a:latin typeface="+mn-lt"/>
                        </a:rPr>
                        <a:t>2014 - 2015</a:t>
                      </a:r>
                      <a:endParaRPr lang="en-CA" sz="1800" b="1" dirty="0" smtClean="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64 : 6.80</a:t>
                      </a:r>
                      <a:endParaRPr lang="en-US" sz="1800" b="1" dirty="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9.41 : 1</a:t>
                      </a:r>
                      <a:endParaRPr lang="en-US" sz="1800" b="1" dirty="0">
                        <a:solidFill>
                          <a:schemeClr val="tx2">
                            <a:lumMod val="75000"/>
                            <a:lumOff val="25000"/>
                          </a:schemeClr>
                        </a:solidFill>
                        <a:latin typeface="+mn-lt"/>
                      </a:endParaRPr>
                    </a:p>
                  </a:txBody>
                  <a:tcPr/>
                </a:tc>
              </a:tr>
              <a:tr h="529501">
                <a:tc>
                  <a:txBody>
                    <a:bodyPr/>
                    <a:lstStyle/>
                    <a:p>
                      <a:pPr algn="ctr"/>
                      <a:r>
                        <a:rPr lang="en-CA" sz="1800" dirty="0" err="1" smtClean="0">
                          <a:solidFill>
                            <a:schemeClr val="tx2">
                              <a:lumMod val="75000"/>
                              <a:lumOff val="25000"/>
                            </a:schemeClr>
                          </a:solidFill>
                          <a:latin typeface="Arial Rounded MT Bold" pitchFamily="34" charset="0"/>
                        </a:rPr>
                        <a:t>Chipman</a:t>
                      </a:r>
                      <a:r>
                        <a:rPr lang="en-CA" sz="1800" dirty="0" smtClean="0">
                          <a:solidFill>
                            <a:schemeClr val="tx2">
                              <a:lumMod val="75000"/>
                              <a:lumOff val="25000"/>
                            </a:schemeClr>
                          </a:solidFill>
                          <a:latin typeface="Arial Rounded MT Bold" pitchFamily="34" charset="0"/>
                        </a:rPr>
                        <a:t> Elementary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lumMod val="75000"/>
                              <a:lumOff val="25000"/>
                            </a:schemeClr>
                          </a:solidFill>
                          <a:latin typeface="+mn-lt"/>
                        </a:rPr>
                        <a:t>2014 - 2015</a:t>
                      </a:r>
                      <a:endParaRPr lang="en-US" sz="1800" b="1" dirty="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104 : 8.00</a:t>
                      </a:r>
                      <a:endParaRPr lang="en-US" sz="1800" b="1" dirty="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13.00 : 1</a:t>
                      </a:r>
                      <a:endParaRPr lang="en-US" sz="1800" b="1" dirty="0">
                        <a:solidFill>
                          <a:schemeClr val="tx2">
                            <a:lumMod val="75000"/>
                            <a:lumOff val="25000"/>
                          </a:schemeClr>
                        </a:solidFill>
                        <a:latin typeface="+mn-lt"/>
                      </a:endParaRPr>
                    </a:p>
                  </a:txBody>
                  <a:tcPr/>
                </a:tc>
              </a:tr>
              <a:tr h="370840">
                <a:tc>
                  <a:txBody>
                    <a:bodyPr/>
                    <a:lstStyle/>
                    <a:p>
                      <a:pPr algn="ctr"/>
                      <a:r>
                        <a:rPr lang="en-US" b="1" dirty="0" smtClean="0">
                          <a:solidFill>
                            <a:schemeClr val="tx2">
                              <a:lumMod val="75000"/>
                              <a:lumOff val="25000"/>
                            </a:schemeClr>
                          </a:solidFill>
                        </a:rPr>
                        <a:t>Lincoln Elementary</a:t>
                      </a:r>
                      <a:endParaRPr lang="en-US" b="1" dirty="0">
                        <a:solidFill>
                          <a:schemeClr val="tx2">
                            <a:lumMod val="75000"/>
                            <a:lumOff val="2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lumMod val="75000"/>
                              <a:lumOff val="25000"/>
                            </a:schemeClr>
                          </a:solidFill>
                          <a:latin typeface="+mn-lt"/>
                        </a:rPr>
                        <a:t>2014 - 2015</a:t>
                      </a:r>
                      <a:endParaRPr lang="en-CA" sz="1800" b="1" dirty="0" smtClean="0">
                        <a:solidFill>
                          <a:schemeClr val="tx2">
                            <a:lumMod val="75000"/>
                            <a:lumOff val="25000"/>
                          </a:schemeClr>
                        </a:solidFill>
                        <a:latin typeface="+mn-lt"/>
                      </a:endParaRPr>
                    </a:p>
                    <a:p>
                      <a:pPr algn="ctr"/>
                      <a:r>
                        <a:rPr lang="en-US" b="1" dirty="0" smtClean="0">
                          <a:solidFill>
                            <a:schemeClr val="tx2">
                              <a:lumMod val="75000"/>
                              <a:lumOff val="25000"/>
                            </a:schemeClr>
                          </a:solidFill>
                        </a:rPr>
                        <a:t> </a:t>
                      </a:r>
                      <a:endParaRPr lang="en-US" b="1" dirty="0">
                        <a:solidFill>
                          <a:schemeClr val="tx2">
                            <a:lumMod val="75000"/>
                            <a:lumOff val="25000"/>
                          </a:schemeClr>
                        </a:solidFill>
                      </a:endParaRPr>
                    </a:p>
                  </a:txBody>
                  <a:tcPr/>
                </a:tc>
                <a:tc>
                  <a:txBody>
                    <a:bodyPr/>
                    <a:lstStyle/>
                    <a:p>
                      <a:pPr algn="ctr"/>
                      <a:r>
                        <a:rPr lang="en-US" b="1" dirty="0" smtClean="0">
                          <a:solidFill>
                            <a:schemeClr val="tx2">
                              <a:lumMod val="75000"/>
                              <a:lumOff val="25000"/>
                            </a:schemeClr>
                          </a:solidFill>
                        </a:rPr>
                        <a:t>171 : 13:5</a:t>
                      </a:r>
                      <a:endParaRPr lang="en-US" b="1" dirty="0">
                        <a:solidFill>
                          <a:schemeClr val="tx2">
                            <a:lumMod val="75000"/>
                            <a:lumOff val="25000"/>
                          </a:schemeClr>
                        </a:solidFill>
                      </a:endParaRPr>
                    </a:p>
                  </a:txBody>
                  <a:tcPr/>
                </a:tc>
                <a:tc>
                  <a:txBody>
                    <a:bodyPr/>
                    <a:lstStyle/>
                    <a:p>
                      <a:pPr algn="ctr"/>
                      <a:r>
                        <a:rPr lang="en-US" b="1" dirty="0" smtClean="0">
                          <a:solidFill>
                            <a:schemeClr val="tx2">
                              <a:lumMod val="75000"/>
                              <a:lumOff val="25000"/>
                            </a:schemeClr>
                          </a:solidFill>
                        </a:rPr>
                        <a:t>12.67 : 1</a:t>
                      </a:r>
                      <a:endParaRPr lang="en-US" b="1" dirty="0">
                        <a:solidFill>
                          <a:schemeClr val="tx2">
                            <a:lumMod val="75000"/>
                            <a:lumOff val="25000"/>
                          </a:schemeClr>
                        </a:solidFill>
                      </a:endParaRPr>
                    </a:p>
                  </a:txBody>
                  <a:tcPr/>
                </a:tc>
              </a:tr>
              <a:tr h="370840">
                <a:tc>
                  <a:txBody>
                    <a:bodyPr/>
                    <a:lstStyle/>
                    <a:p>
                      <a:pPr algn="ctr"/>
                      <a:r>
                        <a:rPr lang="en-US" sz="1800" dirty="0" smtClean="0">
                          <a:solidFill>
                            <a:schemeClr val="tx2">
                              <a:lumMod val="75000"/>
                              <a:lumOff val="25000"/>
                            </a:schemeClr>
                          </a:solidFill>
                          <a:latin typeface="Arial Rounded MT Bold" pitchFamily="34" charset="0"/>
                        </a:rPr>
                        <a:t> Nackawic Elementary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lumMod val="75000"/>
                              <a:lumOff val="25000"/>
                            </a:schemeClr>
                          </a:solidFill>
                          <a:latin typeface="+mn-lt"/>
                        </a:rPr>
                        <a:t>2014 - 2015</a:t>
                      </a:r>
                      <a:endParaRPr lang="en-CA" sz="1800" b="1" dirty="0" smtClean="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221 : 14.5</a:t>
                      </a:r>
                      <a:endParaRPr lang="en-CA" sz="1800" b="1" dirty="0">
                        <a:solidFill>
                          <a:schemeClr val="tx2">
                            <a:lumMod val="75000"/>
                            <a:lumOff val="25000"/>
                          </a:schemeClr>
                        </a:solidFill>
                        <a:latin typeface="+mn-lt"/>
                      </a:endParaRPr>
                    </a:p>
                  </a:txBody>
                  <a:tcPr/>
                </a:tc>
                <a:tc>
                  <a:txBody>
                    <a:bodyPr/>
                    <a:lstStyle/>
                    <a:p>
                      <a:pPr algn="ctr"/>
                      <a:r>
                        <a:rPr lang="en-US" sz="1800" b="1" dirty="0" smtClean="0">
                          <a:solidFill>
                            <a:schemeClr val="tx2">
                              <a:lumMod val="75000"/>
                              <a:lumOff val="25000"/>
                            </a:schemeClr>
                          </a:solidFill>
                          <a:latin typeface="+mn-lt"/>
                        </a:rPr>
                        <a:t>15.24: 1</a:t>
                      </a:r>
                      <a:endParaRPr lang="en-CA" sz="1800" b="1" dirty="0">
                        <a:solidFill>
                          <a:schemeClr val="tx2">
                            <a:lumMod val="75000"/>
                            <a:lumOff val="25000"/>
                          </a:schemeClr>
                        </a:solidFill>
                        <a:latin typeface="+mn-lt"/>
                      </a:endParaRPr>
                    </a:p>
                  </a:txBody>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11</a:t>
            </a:fld>
            <a:endParaRPr lang="en-US" sz="2000" dirty="0"/>
          </a:p>
        </p:txBody>
      </p:sp>
    </p:spTree>
    <p:extLst>
      <p:ext uri="{BB962C8B-B14F-4D97-AF65-F5344CB8AC3E}">
        <p14:creationId xmlns:p14="http://schemas.microsoft.com/office/powerpoint/2010/main" val="2638793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33" y="91327"/>
            <a:ext cx="8042276" cy="640569"/>
          </a:xfrm>
        </p:spPr>
        <p:txBody>
          <a:bodyPr/>
          <a:lstStyle/>
          <a:p>
            <a:r>
              <a:rPr lang="en-US" sz="4800" b="1" dirty="0" smtClean="0">
                <a:latin typeface="Arial Rounded MT Bold" pitchFamily="34" charset="0"/>
              </a:rPr>
              <a:t> </a:t>
            </a:r>
            <a:r>
              <a:rPr lang="en-US" sz="3200" b="1" dirty="0" smtClean="0">
                <a:latin typeface="Arial Rounded MT Bold" pitchFamily="34" charset="0"/>
              </a:rPr>
              <a:t>Class Size Comparisons </a:t>
            </a:r>
            <a:r>
              <a:rPr lang="en-US" sz="3200" b="1" dirty="0">
                <a:latin typeface="Arial Rounded MT Bold" pitchFamily="34" charset="0"/>
              </a:rPr>
              <a:t>2014-2015</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637394"/>
              </p:ext>
            </p:extLst>
          </p:nvPr>
        </p:nvGraphicFramePr>
        <p:xfrm>
          <a:off x="105627" y="1488558"/>
          <a:ext cx="8889516" cy="3572148"/>
        </p:xfrm>
        <a:graphic>
          <a:graphicData uri="http://schemas.openxmlformats.org/drawingml/2006/table">
            <a:tbl>
              <a:tblPr firstRow="1" bandRow="1">
                <a:tableStyleId>{5C22544A-7EE6-4342-B048-85BDC9FD1C3A}</a:tableStyleId>
              </a:tblPr>
              <a:tblGrid>
                <a:gridCol w="1682648"/>
                <a:gridCol w="1586564"/>
                <a:gridCol w="1193117"/>
                <a:gridCol w="1158408"/>
                <a:gridCol w="1480620"/>
                <a:gridCol w="1788159"/>
              </a:tblGrid>
              <a:tr h="547008">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Minimum</a:t>
                      </a:r>
                    </a:p>
                    <a:p>
                      <a:pPr algn="ctr" fontAlgn="b"/>
                      <a:r>
                        <a:rPr lang="en-US" sz="1600" b="0" i="0" u="none" strike="noStrike" dirty="0" smtClean="0">
                          <a:solidFill>
                            <a:srgbClr val="000000"/>
                          </a:solidFill>
                          <a:effectLst/>
                          <a:latin typeface="Calibri" panose="020F0502020204030204" pitchFamily="34" charset="0"/>
                        </a:rPr>
                        <a:t>Class </a:t>
                      </a:r>
                      <a:r>
                        <a:rPr lang="en-US" sz="1600" b="0" i="0" u="none" strike="noStrike" dirty="0">
                          <a:solidFill>
                            <a:srgbClr val="000000"/>
                          </a:solidFill>
                          <a:effectLst/>
                          <a:latin typeface="Calibri" panose="020F0502020204030204" pitchFamily="34" charset="0"/>
                        </a:rPr>
                        <a:t>Size</a:t>
                      </a: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Maximum</a:t>
                      </a:r>
                    </a:p>
                    <a:p>
                      <a:pPr algn="ctr" fontAlgn="b"/>
                      <a:r>
                        <a:rPr lang="en-US" sz="1600" b="0" i="0" u="none" strike="noStrike" dirty="0" smtClean="0">
                          <a:solidFill>
                            <a:srgbClr val="000000"/>
                          </a:solidFill>
                          <a:effectLst/>
                          <a:latin typeface="Calibri" panose="020F0502020204030204" pitchFamily="34" charset="0"/>
                        </a:rPr>
                        <a:t>Class </a:t>
                      </a:r>
                      <a:r>
                        <a:rPr lang="en-US" sz="1600" b="0" i="0" u="none" strike="noStrike" dirty="0">
                          <a:solidFill>
                            <a:srgbClr val="000000"/>
                          </a:solidFill>
                          <a:effectLst/>
                          <a:latin typeface="Calibri" panose="020F0502020204030204" pitchFamily="34" charset="0"/>
                        </a:rPr>
                        <a:t>Size</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Average Class Size</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Number of Classes 2014-15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Number of Classes 2015-16</a:t>
                      </a:r>
                    </a:p>
                  </a:txBody>
                  <a:tcPr marL="9525" marR="9525" marT="9525" marB="0" anchor="b"/>
                </a:tc>
              </a:tr>
              <a:tr h="632330">
                <a:tc>
                  <a:txBody>
                    <a:bodyPr/>
                    <a:lstStyle/>
                    <a:p>
                      <a:pPr algn="ctr" fontAlgn="b"/>
                      <a:r>
                        <a:rPr lang="en-US" sz="1600" b="1" i="0" u="none" strike="noStrike" dirty="0" err="1" smtClean="0">
                          <a:solidFill>
                            <a:schemeClr val="tx2">
                              <a:lumMod val="75000"/>
                              <a:lumOff val="25000"/>
                            </a:schemeClr>
                          </a:solidFill>
                          <a:effectLst/>
                          <a:latin typeface="+mn-lt"/>
                        </a:rPr>
                        <a:t>McAdam</a:t>
                      </a:r>
                      <a:r>
                        <a:rPr lang="en-US" sz="1600" b="1" i="0" u="none" strike="noStrike" dirty="0" smtClean="0">
                          <a:solidFill>
                            <a:schemeClr val="tx2">
                              <a:lumMod val="75000"/>
                              <a:lumOff val="25000"/>
                            </a:schemeClr>
                          </a:solidFill>
                          <a:effectLst/>
                          <a:latin typeface="+mn-lt"/>
                        </a:rPr>
                        <a:t> Elementary School</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11</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15</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13</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5</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1" u="none" strike="noStrike" dirty="0" smtClean="0">
                          <a:solidFill>
                            <a:schemeClr val="tx2">
                              <a:lumMod val="75000"/>
                              <a:lumOff val="25000"/>
                            </a:schemeClr>
                          </a:solidFill>
                          <a:effectLst/>
                          <a:latin typeface="+mn-lt"/>
                        </a:rPr>
                        <a:t>Minimum class size - 9 Maximum class size - 18 Average class size  -  13 </a:t>
                      </a:r>
                      <a:r>
                        <a:rPr lang="en-US" sz="1200" b="1" i="1" u="none" strike="noStrike" baseline="0" dirty="0" smtClean="0">
                          <a:solidFill>
                            <a:schemeClr val="tx2">
                              <a:lumMod val="75000"/>
                              <a:lumOff val="25000"/>
                            </a:schemeClr>
                          </a:solidFill>
                          <a:effectLst/>
                          <a:latin typeface="+mn-lt"/>
                        </a:rPr>
                        <a:t>  </a:t>
                      </a:r>
                    </a:p>
                    <a:p>
                      <a:pPr marL="0" marR="0" indent="0" algn="l" defTabSz="914400" rtl="0" eaLnBrk="1" fontAlgn="b" latinLnBrk="0" hangingPunct="1">
                        <a:lnSpc>
                          <a:spcPct val="100000"/>
                        </a:lnSpc>
                        <a:spcBef>
                          <a:spcPts val="0"/>
                        </a:spcBef>
                        <a:spcAft>
                          <a:spcPts val="0"/>
                        </a:spcAft>
                        <a:buClrTx/>
                        <a:buSzTx/>
                        <a:buFontTx/>
                        <a:buNone/>
                        <a:tabLst/>
                        <a:defRPr/>
                      </a:pPr>
                      <a:r>
                        <a:rPr lang="en-US" sz="1600" b="1" i="1" u="none" strike="noStrike" baseline="0" dirty="0" smtClean="0">
                          <a:solidFill>
                            <a:schemeClr val="tx2">
                              <a:lumMod val="75000"/>
                              <a:lumOff val="25000"/>
                            </a:schemeClr>
                          </a:solidFill>
                          <a:effectLst/>
                          <a:latin typeface="+mn-lt"/>
                        </a:rPr>
                        <a:t>5</a:t>
                      </a:r>
                      <a:endParaRPr lang="en-US" sz="1600" b="1" i="1" u="none" strike="noStrike" dirty="0" smtClean="0">
                        <a:solidFill>
                          <a:schemeClr val="tx2">
                            <a:lumMod val="75000"/>
                            <a:lumOff val="25000"/>
                          </a:schemeClr>
                        </a:solidFill>
                        <a:effectLst/>
                        <a:latin typeface="+mn-lt"/>
                      </a:endParaRPr>
                    </a:p>
                  </a:txBody>
                  <a:tcPr marL="9525" marR="9525" marT="9525" marB="0" anchor="b"/>
                </a:tc>
              </a:tr>
              <a:tr h="532366">
                <a:tc>
                  <a:txBody>
                    <a:bodyPr/>
                    <a:lstStyle/>
                    <a:p>
                      <a:pPr algn="ctr" fontAlgn="b"/>
                      <a:r>
                        <a:rPr lang="en-US" sz="1600" b="1" i="0" u="none" strike="noStrike" dirty="0" smtClean="0">
                          <a:solidFill>
                            <a:schemeClr val="tx2">
                              <a:lumMod val="75000"/>
                              <a:lumOff val="25000"/>
                            </a:schemeClr>
                          </a:solidFill>
                          <a:effectLst/>
                          <a:latin typeface="+mn-lt"/>
                        </a:rPr>
                        <a:t>Lincoln Elementary School</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c>
                  <a:txBody>
                    <a:bodyPr/>
                    <a:lstStyle/>
                    <a:p>
                      <a:pPr algn="l" fontAlgn="b"/>
                      <a:r>
                        <a:rPr lang="en-US" sz="1600" b="1" i="0" u="none" strike="noStrike" dirty="0" smtClean="0">
                          <a:solidFill>
                            <a:schemeClr val="tx2">
                              <a:lumMod val="75000"/>
                              <a:lumOff val="25000"/>
                            </a:schemeClr>
                          </a:solidFill>
                          <a:effectLst/>
                          <a:latin typeface="+mn-lt"/>
                        </a:rPr>
                        <a:t>13</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c>
                  <a:txBody>
                    <a:bodyPr/>
                    <a:lstStyle/>
                    <a:p>
                      <a:pPr algn="l" fontAlgn="b"/>
                      <a:r>
                        <a:rPr lang="en-US" sz="1600" b="1" i="0" u="none" strike="noStrike" dirty="0" smtClean="0">
                          <a:solidFill>
                            <a:schemeClr val="tx2">
                              <a:lumMod val="75000"/>
                              <a:lumOff val="25000"/>
                            </a:schemeClr>
                          </a:solidFill>
                          <a:effectLst/>
                          <a:latin typeface="+mn-lt"/>
                        </a:rPr>
                        <a:t>21</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c>
                  <a:txBody>
                    <a:bodyPr/>
                    <a:lstStyle/>
                    <a:p>
                      <a:pPr algn="l" fontAlgn="b"/>
                      <a:r>
                        <a:rPr lang="en-US" sz="1600" b="1" i="0" u="none" strike="noStrike" dirty="0" smtClean="0">
                          <a:solidFill>
                            <a:schemeClr val="tx2">
                              <a:lumMod val="75000"/>
                              <a:lumOff val="25000"/>
                            </a:schemeClr>
                          </a:solidFill>
                          <a:effectLst/>
                          <a:latin typeface="+mn-lt"/>
                        </a:rPr>
                        <a:t> 17</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c>
                  <a:txBody>
                    <a:bodyPr/>
                    <a:lstStyle/>
                    <a:p>
                      <a:pPr algn="l" fontAlgn="b"/>
                      <a:r>
                        <a:rPr lang="en-US" sz="1600" b="1" i="0" u="none" strike="noStrike" dirty="0" smtClean="0">
                          <a:solidFill>
                            <a:schemeClr val="tx2">
                              <a:lumMod val="75000"/>
                              <a:lumOff val="25000"/>
                            </a:schemeClr>
                          </a:solidFill>
                          <a:effectLst/>
                          <a:latin typeface="+mn-lt"/>
                        </a:rPr>
                        <a:t>10</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c>
                  <a:txBody>
                    <a:bodyPr/>
                    <a:lstStyle/>
                    <a:p>
                      <a:pPr algn="l" fontAlgn="b"/>
                      <a:r>
                        <a:rPr lang="en-US" sz="1600" b="1" i="0" u="none" strike="noStrike" dirty="0" smtClean="0">
                          <a:solidFill>
                            <a:schemeClr val="tx2">
                              <a:lumMod val="75000"/>
                              <a:lumOff val="25000"/>
                            </a:schemeClr>
                          </a:solidFill>
                          <a:effectLst/>
                          <a:latin typeface="+mn-lt"/>
                        </a:rPr>
                        <a:t>10</a:t>
                      </a:r>
                      <a:endParaRPr lang="en-US" sz="1600" b="1" i="0" u="none" strike="noStrike" dirty="0">
                        <a:solidFill>
                          <a:schemeClr val="tx2">
                            <a:lumMod val="75000"/>
                            <a:lumOff val="25000"/>
                          </a:schemeClr>
                        </a:solidFill>
                        <a:effectLst/>
                        <a:latin typeface="+mn-lt"/>
                      </a:endParaRPr>
                    </a:p>
                  </a:txBody>
                  <a:tcPr marL="9525" marR="9525" marT="9525" marB="0" anchor="b">
                    <a:solidFill>
                      <a:schemeClr val="bg1">
                        <a:lumMod val="95000"/>
                      </a:schemeClr>
                    </a:solidFill>
                  </a:tcPr>
                </a:tc>
              </a:tr>
              <a:tr h="532366">
                <a:tc>
                  <a:txBody>
                    <a:bodyPr/>
                    <a:lstStyle/>
                    <a:p>
                      <a:pPr algn="ctr" fontAlgn="b"/>
                      <a:r>
                        <a:rPr lang="en-US" sz="1600" b="1" i="0" u="none" strike="noStrike" dirty="0" err="1">
                          <a:solidFill>
                            <a:schemeClr val="tx2">
                              <a:lumMod val="75000"/>
                              <a:lumOff val="25000"/>
                            </a:schemeClr>
                          </a:solidFill>
                          <a:effectLst/>
                          <a:latin typeface="+mn-lt"/>
                        </a:rPr>
                        <a:t>Chipman</a:t>
                      </a:r>
                      <a:r>
                        <a:rPr lang="en-US" sz="1600" b="1" i="0" u="none" strike="noStrike" dirty="0">
                          <a:solidFill>
                            <a:schemeClr val="tx2">
                              <a:lumMod val="75000"/>
                              <a:lumOff val="25000"/>
                            </a:schemeClr>
                          </a:solidFill>
                          <a:effectLst/>
                          <a:latin typeface="+mn-lt"/>
                        </a:rPr>
                        <a:t> </a:t>
                      </a:r>
                      <a:r>
                        <a:rPr lang="en-US" sz="1600" b="1" i="0" u="none" strike="noStrike" dirty="0" smtClean="0">
                          <a:solidFill>
                            <a:schemeClr val="tx2">
                              <a:lumMod val="75000"/>
                              <a:lumOff val="25000"/>
                            </a:schemeClr>
                          </a:solidFill>
                          <a:effectLst/>
                          <a:latin typeface="+mn-lt"/>
                        </a:rPr>
                        <a:t>Elementary School</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14</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21</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17</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6</a:t>
                      </a: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 7</a:t>
                      </a:r>
                      <a:endParaRPr lang="en-US" sz="1600" b="1" i="0" u="none" strike="noStrike" dirty="0">
                        <a:solidFill>
                          <a:schemeClr val="tx2">
                            <a:lumMod val="75000"/>
                            <a:lumOff val="25000"/>
                          </a:schemeClr>
                        </a:solidFill>
                        <a:effectLst/>
                        <a:latin typeface="+mn-lt"/>
                      </a:endParaRPr>
                    </a:p>
                  </a:txBody>
                  <a:tcPr marL="9525" marR="9525" marT="9525" marB="0" anchor="b"/>
                </a:tc>
              </a:tr>
              <a:tr h="452551">
                <a:tc>
                  <a:txBody>
                    <a:bodyPr/>
                    <a:lstStyle/>
                    <a:p>
                      <a:pPr algn="ctr" fontAlgn="b"/>
                      <a:r>
                        <a:rPr lang="en-US" sz="1600" b="1" i="0" u="none" strike="noStrike" dirty="0">
                          <a:solidFill>
                            <a:schemeClr val="tx2">
                              <a:lumMod val="75000"/>
                              <a:lumOff val="25000"/>
                            </a:schemeClr>
                          </a:solidFill>
                          <a:effectLst/>
                          <a:latin typeface="+mn-lt"/>
                        </a:rPr>
                        <a:t>Nackawic </a:t>
                      </a:r>
                      <a:r>
                        <a:rPr lang="en-US" sz="1600" b="1" i="0" u="none" strike="noStrike" dirty="0" smtClean="0">
                          <a:solidFill>
                            <a:schemeClr val="tx2">
                              <a:lumMod val="75000"/>
                              <a:lumOff val="25000"/>
                            </a:schemeClr>
                          </a:solidFill>
                          <a:effectLst/>
                          <a:latin typeface="+mn-lt"/>
                        </a:rPr>
                        <a:t>Elementary School</a:t>
                      </a:r>
                      <a:endParaRPr lang="en-US" sz="1600" b="1" i="0" u="none" strike="noStrike" dirty="0">
                        <a:solidFill>
                          <a:schemeClr val="tx2">
                            <a:lumMod val="75000"/>
                            <a:lumOff val="25000"/>
                          </a:schemeClr>
                        </a:solidFill>
                        <a:effectLst/>
                        <a:latin typeface="+mn-lt"/>
                      </a:endParaRP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15</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25</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20</a:t>
                      </a:r>
                    </a:p>
                  </a:txBody>
                  <a:tcPr marL="9525" marR="9525" marT="9525" marB="0" anchor="b"/>
                </a:tc>
                <a:tc>
                  <a:txBody>
                    <a:bodyPr/>
                    <a:lstStyle/>
                    <a:p>
                      <a:pPr algn="l" fontAlgn="b"/>
                      <a:r>
                        <a:rPr lang="en-US" sz="1600" b="1" i="0" u="none" strike="noStrike" dirty="0">
                          <a:solidFill>
                            <a:schemeClr val="tx2">
                              <a:lumMod val="75000"/>
                              <a:lumOff val="25000"/>
                            </a:schemeClr>
                          </a:solidFill>
                          <a:effectLst/>
                          <a:latin typeface="+mn-lt"/>
                        </a:rPr>
                        <a:t>11</a:t>
                      </a:r>
                    </a:p>
                  </a:txBody>
                  <a:tcPr marL="9525" marR="9525" marT="9525" marB="0" anchor="b"/>
                </a:tc>
                <a:tc>
                  <a:txBody>
                    <a:bodyPr/>
                    <a:lstStyle/>
                    <a:p>
                      <a:pPr algn="l" fontAlgn="b"/>
                      <a:r>
                        <a:rPr lang="en-US" sz="1600" b="1" i="0" u="none" strike="noStrike" dirty="0" smtClean="0">
                          <a:solidFill>
                            <a:schemeClr val="tx2">
                              <a:lumMod val="75000"/>
                              <a:lumOff val="25000"/>
                            </a:schemeClr>
                          </a:solidFill>
                          <a:effectLst/>
                          <a:latin typeface="+mn-lt"/>
                        </a:rPr>
                        <a:t>12 </a:t>
                      </a:r>
                      <a:endParaRPr lang="en-US" sz="1600" b="1" i="0" u="none" strike="noStrike" dirty="0">
                        <a:solidFill>
                          <a:schemeClr val="tx2">
                            <a:lumMod val="75000"/>
                            <a:lumOff val="25000"/>
                          </a:schemeClr>
                        </a:solidFill>
                        <a:effectLst/>
                        <a:latin typeface="+mn-lt"/>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2000" smtClean="0"/>
              <a:pPr/>
              <a:t>12</a:t>
            </a:fld>
            <a:endParaRPr lang="en-US" sz="2000" dirty="0"/>
          </a:p>
        </p:txBody>
      </p:sp>
    </p:spTree>
    <p:extLst>
      <p:ext uri="{BB962C8B-B14F-4D97-AF65-F5344CB8AC3E}">
        <p14:creationId xmlns:p14="http://schemas.microsoft.com/office/powerpoint/2010/main" val="1670175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Arial Rounded MT Bold" pitchFamily="34" charset="0"/>
              </a:rPr>
              <a:t>Maximum class sizes</a:t>
            </a:r>
            <a:endParaRPr lang="en-CA" sz="4400" b="1" dirty="0"/>
          </a:p>
        </p:txBody>
      </p:sp>
      <p:graphicFrame>
        <p:nvGraphicFramePr>
          <p:cNvPr id="4" name="Content Placeholder 3"/>
          <p:cNvGraphicFramePr>
            <a:graphicFrameLocks noGrp="1"/>
          </p:cNvGraphicFramePr>
          <p:nvPr>
            <p:ph idx="1"/>
            <p:extLst/>
          </p:nvPr>
        </p:nvGraphicFramePr>
        <p:xfrm>
          <a:off x="758825" y="1458641"/>
          <a:ext cx="7832726" cy="4225979"/>
        </p:xfrm>
        <a:graphic>
          <a:graphicData uri="http://schemas.openxmlformats.org/drawingml/2006/table">
            <a:tbl>
              <a:tblPr firstRow="1" bandRow="1">
                <a:tableStyleId>{5C22544A-7EE6-4342-B048-85BDC9FD1C3A}</a:tableStyleId>
              </a:tblPr>
              <a:tblGrid>
                <a:gridCol w="3916047"/>
                <a:gridCol w="3916679"/>
              </a:tblGrid>
              <a:tr h="329608">
                <a:tc>
                  <a:txBody>
                    <a:bodyPr/>
                    <a:lstStyle/>
                    <a:p>
                      <a:pPr algn="ctr"/>
                      <a:r>
                        <a:rPr lang="en-US" dirty="0" smtClean="0">
                          <a:latin typeface="Arial Rounded MT Bold" pitchFamily="34" charset="0"/>
                        </a:rPr>
                        <a:t>Grade Level</a:t>
                      </a:r>
                      <a:endParaRPr lang="en-US" dirty="0">
                        <a:latin typeface="Arial Rounded MT Bold" pitchFamily="34" charset="0"/>
                      </a:endParaRPr>
                    </a:p>
                  </a:txBody>
                  <a:tcPr/>
                </a:tc>
                <a:tc>
                  <a:txBody>
                    <a:bodyPr/>
                    <a:lstStyle/>
                    <a:p>
                      <a:r>
                        <a:rPr lang="en-US" dirty="0" smtClean="0">
                          <a:latin typeface="Arial Rounded MT Bold" pitchFamily="34" charset="0"/>
                        </a:rPr>
                        <a:t>Maximum</a:t>
                      </a:r>
                      <a:r>
                        <a:rPr lang="en-US" baseline="0" dirty="0" smtClean="0">
                          <a:latin typeface="Arial Rounded MT Bold" pitchFamily="34" charset="0"/>
                        </a:rPr>
                        <a:t> Number of Students</a:t>
                      </a:r>
                      <a:endParaRPr lang="en-US" dirty="0">
                        <a:latin typeface="Arial Rounded MT Bold" pitchFamily="34" charset="0"/>
                      </a:endParaRPr>
                    </a:p>
                  </a:txBody>
                  <a:tcPr/>
                </a:tc>
              </a:tr>
              <a:tr h="357879">
                <a:tc>
                  <a:txBody>
                    <a:bodyPr/>
                    <a:lstStyle/>
                    <a:p>
                      <a:pPr algn="ctr"/>
                      <a:r>
                        <a:rPr lang="en-US" dirty="0" smtClean="0">
                          <a:solidFill>
                            <a:schemeClr val="tx2">
                              <a:lumMod val="75000"/>
                              <a:lumOff val="25000"/>
                            </a:schemeClr>
                          </a:solidFill>
                          <a:latin typeface="Arial Rounded MT Bold" pitchFamily="34" charset="0"/>
                        </a:rPr>
                        <a:t>K-2</a:t>
                      </a:r>
                    </a:p>
                    <a:p>
                      <a:pPr algn="ct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21 </a:t>
                      </a:r>
                    </a:p>
                  </a:txBody>
                  <a:tcPr/>
                </a:tc>
              </a:tr>
              <a:tr h="457200">
                <a:tc>
                  <a:txBody>
                    <a:bodyPr/>
                    <a:lstStyle/>
                    <a:p>
                      <a:pPr algn="ctr"/>
                      <a:r>
                        <a:rPr lang="en-US" dirty="0" smtClean="0">
                          <a:solidFill>
                            <a:schemeClr val="tx2">
                              <a:lumMod val="75000"/>
                              <a:lumOff val="25000"/>
                            </a:schemeClr>
                          </a:solidFill>
                          <a:latin typeface="Arial Rounded MT Bold" pitchFamily="34" charset="0"/>
                        </a:rPr>
                        <a:t>3  </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26</a:t>
                      </a:r>
                    </a:p>
                  </a:txBody>
                  <a:tcPr/>
                </a:tc>
              </a:tr>
              <a:tr h="457200">
                <a:tc>
                  <a:txBody>
                    <a:bodyPr/>
                    <a:lstStyle/>
                    <a:p>
                      <a:pPr algn="ctr"/>
                      <a:r>
                        <a:rPr lang="en-US" dirty="0" smtClean="0">
                          <a:solidFill>
                            <a:schemeClr val="tx2">
                              <a:lumMod val="75000"/>
                              <a:lumOff val="25000"/>
                            </a:schemeClr>
                          </a:solidFill>
                          <a:latin typeface="Arial Rounded MT Bold" pitchFamily="34" charset="0"/>
                        </a:rPr>
                        <a:t>K-3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16 </a:t>
                      </a:r>
                    </a:p>
                  </a:txBody>
                  <a:tcPr/>
                </a:tc>
              </a:tr>
              <a:tr h="4930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lumOff val="25000"/>
                            </a:schemeClr>
                          </a:solidFill>
                          <a:latin typeface="Arial Rounded MT Bold" pitchFamily="34" charset="0"/>
                        </a:rPr>
                        <a:t> </a:t>
                      </a:r>
                    </a:p>
                    <a:p>
                      <a:pPr algn="ctr"/>
                      <a:r>
                        <a:rPr lang="en-US" dirty="0" smtClean="0">
                          <a:solidFill>
                            <a:schemeClr val="tx2">
                              <a:lumMod val="75000"/>
                              <a:lumOff val="25000"/>
                            </a:schemeClr>
                          </a:solidFill>
                          <a:latin typeface="Arial Rounded MT Bold" pitchFamily="34" charset="0"/>
                        </a:rPr>
                        <a:t>Grades 4-6</a:t>
                      </a:r>
                      <a:endParaRPr lang="en-US" dirty="0">
                        <a:solidFill>
                          <a:schemeClr val="tx2">
                            <a:lumMod val="75000"/>
                            <a:lumOff val="25000"/>
                          </a:schemeClr>
                        </a:solidFill>
                        <a:latin typeface="Arial Rounded MT Bold" pitchFamily="34" charset="0"/>
                      </a:endParaRPr>
                    </a:p>
                  </a:txBody>
                  <a:tcPr/>
                </a:tc>
                <a:tc>
                  <a:txBody>
                    <a:bodyPr/>
                    <a:lstStyle/>
                    <a:p>
                      <a:pPr algn="ctr"/>
                      <a:endParaRPr lang="en-US" dirty="0" smtClean="0">
                        <a:solidFill>
                          <a:schemeClr val="tx2">
                            <a:lumMod val="75000"/>
                            <a:lumOff val="25000"/>
                          </a:schemeClr>
                        </a:solidFill>
                        <a:latin typeface="Arial Rounded MT Bold" pitchFamily="34" charset="0"/>
                      </a:endParaRPr>
                    </a:p>
                    <a:p>
                      <a:pPr algn="ctr"/>
                      <a:r>
                        <a:rPr lang="en-US" dirty="0" smtClean="0">
                          <a:solidFill>
                            <a:schemeClr val="tx2">
                              <a:lumMod val="75000"/>
                              <a:lumOff val="25000"/>
                            </a:schemeClr>
                          </a:solidFill>
                          <a:latin typeface="Arial Rounded MT Bold" pitchFamily="34" charset="0"/>
                        </a:rPr>
                        <a:t>28</a:t>
                      </a:r>
                    </a:p>
                  </a:txBody>
                  <a:tcPr/>
                </a:tc>
              </a:tr>
              <a:tr h="331349">
                <a:tc>
                  <a:txBody>
                    <a:bodyPr/>
                    <a:lstStyle/>
                    <a:p>
                      <a:pPr algn="ctr"/>
                      <a:r>
                        <a:rPr lang="en-US" dirty="0" smtClean="0">
                          <a:solidFill>
                            <a:schemeClr val="tx2">
                              <a:lumMod val="75000"/>
                              <a:lumOff val="25000"/>
                            </a:schemeClr>
                          </a:solidFill>
                          <a:latin typeface="Arial Rounded MT Bold" pitchFamily="34" charset="0"/>
                        </a:rPr>
                        <a:t>Grades 3 -5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rPr>
                        <a:t>23</a:t>
                      </a:r>
                      <a:endParaRPr lang="en-US" b="1" dirty="0">
                        <a:solidFill>
                          <a:schemeClr val="tx2">
                            <a:lumMod val="75000"/>
                            <a:lumOff val="25000"/>
                          </a:schemeClr>
                        </a:solidFill>
                      </a:endParaRPr>
                    </a:p>
                  </a:txBody>
                  <a:tcPr/>
                </a:tc>
              </a:tr>
              <a:tr h="479093">
                <a:tc>
                  <a:txBody>
                    <a:bodyPr/>
                    <a:lstStyle/>
                    <a:p>
                      <a:pPr algn="ctr"/>
                      <a:r>
                        <a:rPr lang="fr-CA" baseline="0" dirty="0" smtClean="0">
                          <a:solidFill>
                            <a:schemeClr val="tx2">
                              <a:lumMod val="75000"/>
                              <a:lumOff val="25000"/>
                            </a:schemeClr>
                          </a:solidFill>
                          <a:latin typeface="Arial Rounded MT Bold" pitchFamily="34" charset="0"/>
                        </a:rPr>
                        <a:t>Grades 7 to 12</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29</a:t>
                      </a:r>
                    </a:p>
                  </a:txBody>
                  <a:tcPr/>
                </a:tc>
              </a:tr>
              <a:tr h="820806">
                <a:tc>
                  <a:txBody>
                    <a:bodyPr/>
                    <a:lstStyle/>
                    <a:p>
                      <a:pPr algn="ctr"/>
                      <a:r>
                        <a:rPr lang="en-US" dirty="0" smtClean="0">
                          <a:solidFill>
                            <a:schemeClr val="tx2">
                              <a:lumMod val="75000"/>
                              <a:lumOff val="25000"/>
                            </a:schemeClr>
                          </a:solidFill>
                          <a:latin typeface="Arial Rounded MT Bold" pitchFamily="34" charset="0"/>
                        </a:rPr>
                        <a:t>Grades 5 to 12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24</a:t>
                      </a:r>
                    </a:p>
                  </a:txBody>
                  <a:tcPr/>
                </a:tc>
              </a:tr>
            </a:tbl>
          </a:graphicData>
        </a:graphic>
      </p:graphicFrame>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13</a:t>
            </a:fld>
            <a:endParaRPr lang="en-US" sz="2000" dirty="0"/>
          </a:p>
        </p:txBody>
      </p:sp>
    </p:spTree>
    <p:extLst>
      <p:ext uri="{BB962C8B-B14F-4D97-AF65-F5344CB8AC3E}">
        <p14:creationId xmlns:p14="http://schemas.microsoft.com/office/powerpoint/2010/main" val="324926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Curriculum</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74588248"/>
              </p:ext>
            </p:extLst>
          </p:nvPr>
        </p:nvGraphicFramePr>
        <p:xfrm>
          <a:off x="1577621" y="1444532"/>
          <a:ext cx="6320286" cy="2546784"/>
        </p:xfrm>
        <a:graphic>
          <a:graphicData uri="http://schemas.openxmlformats.org/drawingml/2006/table">
            <a:tbl>
              <a:tblPr>
                <a:tableStyleId>{5C22544A-7EE6-4342-B048-85BDC9FD1C3A}</a:tableStyleId>
              </a:tblPr>
              <a:tblGrid>
                <a:gridCol w="941528"/>
                <a:gridCol w="766674"/>
                <a:gridCol w="741537"/>
                <a:gridCol w="666126"/>
                <a:gridCol w="885381"/>
                <a:gridCol w="809171"/>
                <a:gridCol w="382717"/>
                <a:gridCol w="540627"/>
                <a:gridCol w="586525"/>
              </a:tblGrid>
              <a:tr h="1304573">
                <a:tc>
                  <a:txBody>
                    <a:bodyPr/>
                    <a:lstStyle/>
                    <a:p>
                      <a:pPr algn="l" fontAlgn="b"/>
                      <a:endParaRPr lang="en-US" sz="1400" b="0" i="0" u="none" strike="noStrike" dirty="0">
                        <a:solidFill>
                          <a:srgbClr val="000000"/>
                        </a:solidFill>
                        <a:effectLst/>
                        <a:latin typeface="Calibri" panose="020F0502020204030204" pitchFamily="34" charset="0"/>
                      </a:endParaRPr>
                    </a:p>
                  </a:txBody>
                  <a:tcPr marL="5009" marR="5009" marT="500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2">
                              <a:lumMod val="75000"/>
                              <a:lumOff val="25000"/>
                            </a:schemeClr>
                          </a:solidFill>
                          <a:effectLst/>
                          <a:latin typeface="+mj-lt"/>
                        </a:rPr>
                        <a:t>Early French Immersion</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2">
                              <a:lumMod val="75000"/>
                              <a:lumOff val="25000"/>
                            </a:schemeClr>
                          </a:solidFill>
                          <a:effectLst/>
                          <a:latin typeface="+mj-lt"/>
                        </a:rPr>
                        <a:t>Late French Immersion</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u="none" strike="noStrike" dirty="0" smtClean="0">
                          <a:solidFill>
                            <a:schemeClr val="tx2">
                              <a:lumMod val="75000"/>
                              <a:lumOff val="25000"/>
                            </a:schemeClr>
                          </a:solidFill>
                          <a:effectLst/>
                          <a:latin typeface="+mj-lt"/>
                        </a:rPr>
                        <a:t>Gymnasium</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2">
                              <a:lumMod val="75000"/>
                              <a:lumOff val="25000"/>
                            </a:schemeClr>
                          </a:solidFill>
                          <a:effectLst/>
                          <a:latin typeface="+mj-lt"/>
                        </a:rPr>
                        <a:t>Music/Fine Arts Specialists</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2">
                              <a:lumMod val="75000"/>
                              <a:lumOff val="25000"/>
                            </a:schemeClr>
                          </a:solidFill>
                          <a:effectLst/>
                          <a:latin typeface="+mj-lt"/>
                        </a:rPr>
                        <a:t>Educational Support Services</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2">
                              <a:lumMod val="75000"/>
                              <a:lumOff val="25000"/>
                            </a:schemeClr>
                          </a:solidFill>
                          <a:effectLst/>
                          <a:latin typeface="+mj-lt"/>
                        </a:rPr>
                        <a:t>EST-Literacy</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smtClean="0">
                          <a:solidFill>
                            <a:schemeClr val="tx2">
                              <a:lumMod val="75000"/>
                              <a:lumOff val="25000"/>
                            </a:schemeClr>
                          </a:solidFill>
                          <a:effectLst/>
                          <a:latin typeface="+mj-lt"/>
                        </a:rPr>
                        <a:t>EST-Math</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b="0" u="none" strike="noStrike" dirty="0">
                          <a:solidFill>
                            <a:schemeClr val="tx2">
                              <a:lumMod val="75000"/>
                              <a:lumOff val="25000"/>
                            </a:schemeClr>
                          </a:solidFill>
                          <a:effectLst/>
                          <a:latin typeface="+mj-lt"/>
                        </a:rPr>
                        <a:t>EST-Technology</a:t>
                      </a:r>
                      <a:endParaRPr lang="en-US" sz="1400" b="0" i="0" u="none" strike="noStrike" dirty="0">
                        <a:solidFill>
                          <a:schemeClr val="tx2">
                            <a:lumMod val="75000"/>
                            <a:lumOff val="25000"/>
                          </a:schemeClr>
                        </a:solidFill>
                        <a:effectLst/>
                        <a:latin typeface="+mj-lt"/>
                      </a:endParaRPr>
                    </a:p>
                  </a:txBody>
                  <a:tcPr marL="5009" marR="5009" marT="5009" marB="0" vert="vert27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242211">
                <a:tc>
                  <a:txBody>
                    <a:bodyPr/>
                    <a:lstStyle/>
                    <a:p>
                      <a:pPr algn="ctr" fontAlgn="b"/>
                      <a:r>
                        <a:rPr lang="en-US" sz="1400" u="none" strike="noStrike" dirty="0" err="1" smtClean="0">
                          <a:solidFill>
                            <a:schemeClr val="tx2">
                              <a:lumMod val="75000"/>
                              <a:lumOff val="25000"/>
                            </a:schemeClr>
                          </a:solidFill>
                          <a:effectLst/>
                        </a:rPr>
                        <a:t>McAdam</a:t>
                      </a:r>
                      <a:r>
                        <a:rPr lang="en-US" sz="1400" u="none" strike="noStrike" dirty="0" smtClean="0">
                          <a:solidFill>
                            <a:schemeClr val="tx2">
                              <a:lumMod val="75000"/>
                              <a:lumOff val="25000"/>
                            </a:schemeClr>
                          </a:solidFill>
                          <a:effectLst/>
                        </a:rPr>
                        <a:t> Elementary School</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2">
                              <a:lumMod val="75000"/>
                              <a:lumOff val="25000"/>
                            </a:schemeClr>
                          </a:solidFill>
                          <a:effectLst/>
                          <a:latin typeface="Calibri" panose="020F0502020204030204" pitchFamily="34" charset="0"/>
                        </a:rPr>
                        <a:t>No</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chemeClr val="tx2">
                              <a:lumMod val="75000"/>
                              <a:lumOff val="25000"/>
                            </a:schemeClr>
                          </a:solidFill>
                          <a:effectLst/>
                          <a:latin typeface="Calibri" panose="020F0502020204030204" pitchFamily="34" charset="0"/>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chemeClr val="tx2">
                              <a:lumMod val="75000"/>
                              <a:lumOff val="25000"/>
                            </a:schemeClr>
                          </a:solidFill>
                          <a:effectLst/>
                          <a:latin typeface="Calibri" panose="020F0502020204030204" pitchFamily="34" charset="0"/>
                        </a:rPr>
                        <a:t>Yes</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chemeClr val="tx2">
                              <a:lumMod val="75000"/>
                              <a:lumOff val="25000"/>
                            </a:schemeClr>
                          </a:solidFill>
                          <a:effectLst/>
                          <a:latin typeface="Calibri" panose="020F0502020204030204" pitchFamily="34" charset="0"/>
                        </a:rPr>
                        <a:t>No</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Yes</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Yes</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Yes  </a:t>
                      </a:r>
                      <a:endParaRPr lang="en-US" sz="14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u="none" strike="noStrike" dirty="0">
                          <a:solidFill>
                            <a:schemeClr val="tx2">
                              <a:lumMod val="75000"/>
                              <a:lumOff val="25000"/>
                            </a:schemeClr>
                          </a:solidFill>
                          <a:effectLst/>
                        </a:rPr>
                        <a:t>Request Support</a:t>
                      </a:r>
                      <a:endParaRPr lang="en-US" sz="1200" b="0" i="0" u="none" strike="noStrike" dirty="0">
                        <a:solidFill>
                          <a:schemeClr val="tx2">
                            <a:lumMod val="75000"/>
                            <a:lumOff val="25000"/>
                          </a:schemeClr>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342868573"/>
              </p:ext>
            </p:extLst>
          </p:nvPr>
        </p:nvGraphicFramePr>
        <p:xfrm>
          <a:off x="1577618" y="4077478"/>
          <a:ext cx="6320289" cy="2397493"/>
        </p:xfrm>
        <a:graphic>
          <a:graphicData uri="http://schemas.openxmlformats.org/drawingml/2006/table">
            <a:tbl>
              <a:tblPr>
                <a:tableStyleId>{5C22544A-7EE6-4342-B048-85BDC9FD1C3A}</a:tableStyleId>
              </a:tblPr>
              <a:tblGrid>
                <a:gridCol w="956661"/>
                <a:gridCol w="840204"/>
                <a:gridCol w="713196"/>
                <a:gridCol w="577627"/>
                <a:gridCol w="363894"/>
                <a:gridCol w="587829"/>
                <a:gridCol w="439023"/>
                <a:gridCol w="523130"/>
                <a:gridCol w="673914"/>
                <a:gridCol w="644811"/>
              </a:tblGrid>
              <a:tr h="1259632">
                <a:tc>
                  <a:txBody>
                    <a:bodyPr/>
                    <a:lstStyle/>
                    <a:p>
                      <a:pPr algn="l" fontAlgn="b"/>
                      <a:endParaRPr lang="en-US" sz="1050" b="0" i="0" u="none" strike="noStrike" dirty="0">
                        <a:solidFill>
                          <a:srgbClr val="000000"/>
                        </a:solidFill>
                        <a:effectLst/>
                        <a:latin typeface="Calibri" panose="020F0502020204030204" pitchFamily="34" charset="0"/>
                      </a:endParaRPr>
                    </a:p>
                  </a:txBody>
                  <a:tcPr marL="4502" marR="4502" marT="450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smtClean="0">
                          <a:solidFill>
                            <a:schemeClr val="tx2">
                              <a:lumMod val="75000"/>
                              <a:lumOff val="25000"/>
                            </a:schemeClr>
                          </a:solidFill>
                          <a:effectLst/>
                        </a:rPr>
                        <a:t>EST-French </a:t>
                      </a:r>
                      <a:r>
                        <a:rPr lang="en-US" sz="1400" u="none" strike="noStrike" dirty="0" err="1" smtClean="0">
                          <a:solidFill>
                            <a:schemeClr val="tx2">
                              <a:lumMod val="75000"/>
                              <a:lumOff val="25000"/>
                            </a:schemeClr>
                          </a:solidFill>
                          <a:effectLst/>
                        </a:rPr>
                        <a:t>ImmersionI</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EST Science</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Science Labs</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Computer Lab</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Computer Aided Drafted Lab (CAD)</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Middle Level Technology</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Broad Based Technology</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Skills Trade Area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solidFill>
                            <a:schemeClr val="tx2">
                              <a:lumMod val="75000"/>
                              <a:lumOff val="25000"/>
                            </a:schemeClr>
                          </a:solidFill>
                          <a:effectLst/>
                        </a:rPr>
                        <a:t>Distance Learning</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137861">
                <a:tc>
                  <a:txBody>
                    <a:bodyPr/>
                    <a:lstStyle/>
                    <a:p>
                      <a:pPr algn="ctr" fontAlgn="b"/>
                      <a:r>
                        <a:rPr lang="en-US" sz="1400" u="none" strike="noStrike" dirty="0" err="1" smtClean="0">
                          <a:solidFill>
                            <a:schemeClr val="tx2">
                              <a:lumMod val="75000"/>
                              <a:lumOff val="25000"/>
                            </a:schemeClr>
                          </a:solidFill>
                          <a:effectLst/>
                        </a:rPr>
                        <a:t>McAdam</a:t>
                      </a:r>
                      <a:endParaRPr lang="en-US" sz="1400" u="none" strike="noStrike" dirty="0" smtClean="0">
                        <a:solidFill>
                          <a:schemeClr val="tx2">
                            <a:lumMod val="75000"/>
                            <a:lumOff val="25000"/>
                          </a:schemeClr>
                        </a:solidFill>
                        <a:effectLst/>
                      </a:endParaRPr>
                    </a:p>
                    <a:p>
                      <a:pPr algn="ctr" fontAlgn="b"/>
                      <a:r>
                        <a:rPr lang="en-US" sz="1400" u="none" strike="noStrike" dirty="0" smtClean="0">
                          <a:solidFill>
                            <a:schemeClr val="tx2">
                              <a:lumMod val="75000"/>
                              <a:lumOff val="25000"/>
                            </a:schemeClr>
                          </a:solidFill>
                          <a:effectLst/>
                        </a:rPr>
                        <a:t>Elementary</a:t>
                      </a:r>
                      <a:r>
                        <a:rPr lang="en-US" sz="1100" u="none" strike="noStrike" dirty="0" smtClean="0">
                          <a:solidFill>
                            <a:schemeClr val="tx2">
                              <a:lumMod val="75000"/>
                              <a:lumOff val="25000"/>
                            </a:schemeClr>
                          </a:solidFill>
                          <a:effectLst/>
                        </a:rPr>
                        <a:t> </a:t>
                      </a:r>
                      <a:r>
                        <a:rPr lang="en-US" sz="1400" u="none" strike="noStrike" dirty="0">
                          <a:solidFill>
                            <a:schemeClr val="tx2">
                              <a:lumMod val="75000"/>
                              <a:lumOff val="25000"/>
                            </a:schemeClr>
                          </a:solidFill>
                          <a:effectLst/>
                        </a:rPr>
                        <a:t>School</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tx2">
                              <a:lumMod val="75000"/>
                              <a:lumOff val="25000"/>
                            </a:schemeClr>
                          </a:solidFill>
                          <a:effectLst/>
                          <a:latin typeface="Calibri" panose="020F0502020204030204" pitchFamily="34" charset="0"/>
                        </a:rPr>
                        <a:t>No</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Yes</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No</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chemeClr val="tx2">
                              <a:lumMod val="75000"/>
                              <a:lumOff val="25000"/>
                            </a:schemeClr>
                          </a:solidFill>
                          <a:effectLst/>
                          <a:latin typeface="+mn-lt"/>
                        </a:rPr>
                        <a:t> Yes</a:t>
                      </a:r>
                      <a:endParaRPr lang="en-US" sz="1400" b="0" i="0" u="none" strike="noStrike" dirty="0">
                        <a:solidFill>
                          <a:schemeClr val="tx2">
                            <a:lumMod val="75000"/>
                            <a:lumOff val="25000"/>
                          </a:schemeClr>
                        </a:solidFill>
                        <a:effectLst/>
                        <a:latin typeface="+mn-lt"/>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tx2">
                              <a:lumMod val="75000"/>
                              <a:lumOff val="25000"/>
                            </a:schemeClr>
                          </a:solidFill>
                          <a:effectLst/>
                        </a:rPr>
                        <a:t>NA</a:t>
                      </a:r>
                      <a:endParaRPr lang="en-US" sz="1400" b="0" i="0" u="none" strike="noStrike" dirty="0">
                        <a:solidFill>
                          <a:schemeClr val="tx2">
                            <a:lumMod val="75000"/>
                            <a:lumOff val="25000"/>
                          </a:schemeClr>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z="2000" smtClean="0"/>
              <a:pPr/>
              <a:t>14</a:t>
            </a:fld>
            <a:endParaRPr lang="en-US" sz="2000" dirty="0"/>
          </a:p>
        </p:txBody>
      </p:sp>
    </p:spTree>
    <p:extLst>
      <p:ext uri="{BB962C8B-B14F-4D97-AF65-F5344CB8AC3E}">
        <p14:creationId xmlns:p14="http://schemas.microsoft.com/office/powerpoint/2010/main" val="365913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1336956"/>
          </a:xfrm>
        </p:spPr>
        <p:txBody>
          <a:bodyPr/>
          <a:lstStyle/>
          <a:p>
            <a:r>
              <a:rPr lang="en-US" sz="3200" b="1" dirty="0">
                <a:solidFill>
                  <a:schemeClr val="tx2">
                    <a:lumMod val="75000"/>
                    <a:lumOff val="25000"/>
                  </a:schemeClr>
                </a:solidFill>
                <a:latin typeface="Arial Rounded MT Bold" pitchFamily="34" charset="0"/>
              </a:rPr>
              <a:t>Quality of Education </a:t>
            </a:r>
            <a:r>
              <a:rPr lang="en-US" sz="3200" b="1" dirty="0" smtClean="0">
                <a:solidFill>
                  <a:schemeClr val="tx2">
                    <a:lumMod val="75000"/>
                    <a:lumOff val="25000"/>
                  </a:schemeClr>
                </a:solidFill>
                <a:latin typeface="Arial Rounded MT Bold" pitchFamily="34" charset="0"/>
              </a:rPr>
              <a:t/>
            </a:r>
            <a:br>
              <a:rPr lang="en-US" sz="3200" b="1" dirty="0" smtClean="0">
                <a:solidFill>
                  <a:schemeClr val="tx2">
                    <a:lumMod val="75000"/>
                    <a:lumOff val="25000"/>
                  </a:schemeClr>
                </a:solidFill>
                <a:latin typeface="Arial Rounded MT Bold" pitchFamily="34" charset="0"/>
              </a:rPr>
            </a:br>
            <a:r>
              <a:rPr lang="en-US" sz="3200" b="1" dirty="0" smtClean="0">
                <a:solidFill>
                  <a:schemeClr val="tx2">
                    <a:lumMod val="75000"/>
                    <a:lumOff val="25000"/>
                  </a:schemeClr>
                </a:solidFill>
                <a:latin typeface="Arial Rounded MT Bold" pitchFamily="34" charset="0"/>
              </a:rPr>
              <a:t>Programs </a:t>
            </a:r>
            <a:r>
              <a:rPr lang="en-US" sz="3200" b="1" dirty="0">
                <a:solidFill>
                  <a:schemeClr val="tx2">
                    <a:lumMod val="75000"/>
                    <a:lumOff val="25000"/>
                  </a:schemeClr>
                </a:solidFill>
                <a:latin typeface="Arial Rounded MT Bold" pitchFamily="34" charset="0"/>
              </a:rPr>
              <a:t>and </a:t>
            </a:r>
            <a:r>
              <a:rPr lang="en-US" sz="3200" b="1" dirty="0" smtClean="0">
                <a:solidFill>
                  <a:schemeClr val="tx2">
                    <a:lumMod val="75000"/>
                    <a:lumOff val="25000"/>
                  </a:schemeClr>
                </a:solidFill>
                <a:latin typeface="Arial Rounded MT Bold" pitchFamily="34" charset="0"/>
              </a:rPr>
              <a:t>Servic</a:t>
            </a:r>
            <a:r>
              <a:rPr lang="en-US" sz="3200" b="1" dirty="0" smtClean="0">
                <a:latin typeface="Arial Rounded MT Bold" pitchFamily="34" charset="0"/>
              </a:rPr>
              <a:t>e</a:t>
            </a:r>
            <a:endParaRPr lang="en-CA" sz="3200" b="1" dirty="0"/>
          </a:p>
        </p:txBody>
      </p:sp>
      <p:sp>
        <p:nvSpPr>
          <p:cNvPr id="3" name="Content Placeholder 2"/>
          <p:cNvSpPr>
            <a:spLocks noGrp="1"/>
          </p:cNvSpPr>
          <p:nvPr>
            <p:ph idx="1"/>
          </p:nvPr>
        </p:nvSpPr>
        <p:spPr/>
        <p:txBody>
          <a:bodyPr>
            <a:normAutofit fontScale="92500"/>
          </a:bodyPr>
          <a:lstStyle/>
          <a:p>
            <a:endParaRPr lang="en-US" sz="3000" dirty="0" smtClean="0">
              <a:solidFill>
                <a:schemeClr val="tx2">
                  <a:lumMod val="75000"/>
                  <a:lumOff val="25000"/>
                </a:schemeClr>
              </a:solidFill>
              <a:latin typeface="Arial Rounded MT Bold" pitchFamily="34" charset="0"/>
            </a:endParaRPr>
          </a:p>
          <a:p>
            <a:endParaRPr lang="en-US" sz="3000" dirty="0">
              <a:solidFill>
                <a:schemeClr val="tx2">
                  <a:lumMod val="75000"/>
                  <a:lumOff val="25000"/>
                </a:schemeClr>
              </a:solidFill>
              <a:latin typeface="Arial Rounded MT Bold" pitchFamily="34" charset="0"/>
            </a:endParaRPr>
          </a:p>
          <a:p>
            <a:r>
              <a:rPr lang="en-US" sz="3000" dirty="0" smtClean="0">
                <a:solidFill>
                  <a:schemeClr val="tx2">
                    <a:lumMod val="75000"/>
                    <a:lumOff val="25000"/>
                  </a:schemeClr>
                </a:solidFill>
                <a:latin typeface="Arial Rounded MT Bold" pitchFamily="34" charset="0"/>
              </a:rPr>
              <a:t>Grade </a:t>
            </a:r>
            <a:r>
              <a:rPr lang="en-US" sz="3000" dirty="0">
                <a:solidFill>
                  <a:schemeClr val="tx2">
                    <a:lumMod val="75000"/>
                    <a:lumOff val="25000"/>
                  </a:schemeClr>
                </a:solidFill>
                <a:latin typeface="Arial Rounded MT Bold" pitchFamily="34" charset="0"/>
              </a:rPr>
              <a:t>5 </a:t>
            </a:r>
            <a:r>
              <a:rPr lang="en-US" sz="3000" dirty="0" smtClean="0">
                <a:solidFill>
                  <a:schemeClr val="tx2">
                    <a:lumMod val="75000"/>
                    <a:lumOff val="25000"/>
                  </a:schemeClr>
                </a:solidFill>
                <a:latin typeface="Arial Rounded MT Bold" pitchFamily="34" charset="0"/>
              </a:rPr>
              <a:t>students </a:t>
            </a:r>
            <a:r>
              <a:rPr lang="en-US" sz="3000" dirty="0">
                <a:solidFill>
                  <a:schemeClr val="tx2">
                    <a:lumMod val="75000"/>
                    <a:lumOff val="25000"/>
                  </a:schemeClr>
                </a:solidFill>
                <a:latin typeface="Arial Rounded MT Bold" pitchFamily="34" charset="0"/>
              </a:rPr>
              <a:t>from </a:t>
            </a:r>
            <a:r>
              <a:rPr lang="en-US" sz="3000" dirty="0" err="1" smtClean="0">
                <a:solidFill>
                  <a:schemeClr val="tx2">
                    <a:lumMod val="75000"/>
                    <a:lumOff val="25000"/>
                  </a:schemeClr>
                </a:solidFill>
                <a:latin typeface="Arial Rounded MT Bold" pitchFamily="34" charset="0"/>
              </a:rPr>
              <a:t>McAdam</a:t>
            </a:r>
            <a:r>
              <a:rPr lang="en-US" sz="3000" dirty="0" smtClean="0">
                <a:solidFill>
                  <a:schemeClr val="tx2">
                    <a:lumMod val="75000"/>
                    <a:lumOff val="25000"/>
                  </a:schemeClr>
                </a:solidFill>
                <a:latin typeface="Arial Rounded MT Bold" pitchFamily="34" charset="0"/>
              </a:rPr>
              <a:t> Elementary </a:t>
            </a:r>
            <a:r>
              <a:rPr lang="en-US" sz="3000" dirty="0">
                <a:solidFill>
                  <a:schemeClr val="tx2">
                    <a:lumMod val="75000"/>
                    <a:lumOff val="25000"/>
                  </a:schemeClr>
                </a:solidFill>
                <a:latin typeface="Arial Rounded MT Bold" pitchFamily="34" charset="0"/>
              </a:rPr>
              <a:t>School enter </a:t>
            </a:r>
            <a:r>
              <a:rPr lang="en-US" sz="3000" dirty="0" err="1" smtClean="0">
                <a:solidFill>
                  <a:schemeClr val="tx2">
                    <a:lumMod val="75000"/>
                    <a:lumOff val="25000"/>
                  </a:schemeClr>
                </a:solidFill>
                <a:latin typeface="Arial Rounded MT Bold" pitchFamily="34" charset="0"/>
              </a:rPr>
              <a:t>McAdam</a:t>
            </a:r>
            <a:r>
              <a:rPr lang="en-US" sz="3000" dirty="0" smtClean="0">
                <a:solidFill>
                  <a:schemeClr val="tx2">
                    <a:lumMod val="75000"/>
                    <a:lumOff val="25000"/>
                  </a:schemeClr>
                </a:solidFill>
                <a:latin typeface="Arial Rounded MT Bold" pitchFamily="34" charset="0"/>
              </a:rPr>
              <a:t> High School </a:t>
            </a:r>
            <a:r>
              <a:rPr lang="en-US" sz="3000" dirty="0">
                <a:solidFill>
                  <a:schemeClr val="tx2">
                    <a:lumMod val="75000"/>
                    <a:lumOff val="25000"/>
                  </a:schemeClr>
                </a:solidFill>
                <a:latin typeface="Arial Rounded MT Bold" pitchFamily="34" charset="0"/>
              </a:rPr>
              <a:t>for </a:t>
            </a:r>
            <a:r>
              <a:rPr lang="en-US" sz="3000" dirty="0" smtClean="0">
                <a:solidFill>
                  <a:schemeClr val="tx2">
                    <a:lumMod val="75000"/>
                    <a:lumOff val="25000"/>
                  </a:schemeClr>
                </a:solidFill>
                <a:latin typeface="Arial Rounded MT Bold" pitchFamily="34" charset="0"/>
              </a:rPr>
              <a:t>Prime Programs beginning in Grade 6. </a:t>
            </a:r>
          </a:p>
          <a:p>
            <a:pPr marL="0" indent="0">
              <a:buNone/>
            </a:pPr>
            <a:r>
              <a:rPr lang="en-US" sz="3000" dirty="0" smtClean="0">
                <a:solidFill>
                  <a:srgbClr val="FF0000"/>
                </a:solidFill>
                <a:latin typeface="Arial Rounded MT Bold" pitchFamily="34" charset="0"/>
              </a:rPr>
              <a:t>  </a:t>
            </a:r>
            <a:endParaRPr lang="en-US" sz="3000" dirty="0">
              <a:solidFill>
                <a:schemeClr val="tx2">
                  <a:lumMod val="75000"/>
                  <a:lumOff val="25000"/>
                </a:schemeClr>
              </a:solidFill>
              <a:latin typeface="Arial Rounded MT Bold" pitchFamily="34" charset="0"/>
            </a:endParaRPr>
          </a:p>
          <a:p>
            <a:pPr marL="0" indent="0">
              <a:buNone/>
            </a:pPr>
            <a:r>
              <a:rPr lang="en-US" sz="3400" dirty="0" smtClean="0">
                <a:solidFill>
                  <a:schemeClr val="tx2">
                    <a:lumMod val="75000"/>
                    <a:lumOff val="25000"/>
                  </a:schemeClr>
                </a:solidFill>
                <a:latin typeface="Arial Rounded MT Bold" pitchFamily="34" charset="0"/>
              </a:rPr>
              <a:t>   </a:t>
            </a:r>
            <a:endParaRPr lang="en-US" sz="3400" dirty="0">
              <a:solidFill>
                <a:schemeClr val="tx2">
                  <a:lumMod val="75000"/>
                  <a:lumOff val="25000"/>
                </a:schemeClr>
              </a:solidFill>
              <a:latin typeface="Arial Rounded MT Bold" pitchFamily="34" charset="0"/>
            </a:endParaRPr>
          </a:p>
          <a:p>
            <a:pPr marL="0" indent="0">
              <a:buNone/>
            </a:pPr>
            <a:endParaRPr lang="en-CA" dirty="0"/>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15</a:t>
            </a:fld>
            <a:endParaRPr lang="en-US" sz="2000" dirty="0"/>
          </a:p>
        </p:txBody>
      </p:sp>
    </p:spTree>
    <p:extLst>
      <p:ext uri="{BB962C8B-B14F-4D97-AF65-F5344CB8AC3E}">
        <p14:creationId xmlns:p14="http://schemas.microsoft.com/office/powerpoint/2010/main" val="285799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3600" b="1" dirty="0" smtClean="0">
                <a:solidFill>
                  <a:schemeClr val="tx2">
                    <a:lumMod val="75000"/>
                    <a:lumOff val="25000"/>
                  </a:schemeClr>
                </a:solidFill>
                <a:latin typeface="Arial Rounded MT Bold" pitchFamily="34" charset="0"/>
              </a:rPr>
              <a:t>Impact on Other Schools  </a:t>
            </a:r>
            <a:endParaRPr lang="en-CA"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25000" lnSpcReduction="20000"/>
          </a:bodyPr>
          <a:lstStyle/>
          <a:p>
            <a:endParaRPr lang="en-US" dirty="0" smtClean="0">
              <a:solidFill>
                <a:schemeClr val="tx2">
                  <a:lumMod val="75000"/>
                  <a:lumOff val="25000"/>
                </a:schemeClr>
              </a:solidFill>
            </a:endParaRPr>
          </a:p>
          <a:p>
            <a:pPr marL="0" indent="0">
              <a:buNone/>
            </a:pPr>
            <a:r>
              <a:rPr lang="en-US" sz="7200" dirty="0" smtClean="0">
                <a:solidFill>
                  <a:schemeClr val="tx2">
                    <a:lumMod val="75000"/>
                    <a:lumOff val="25000"/>
                  </a:schemeClr>
                </a:solidFill>
                <a:latin typeface="Arial Rounded MT Bold" panose="020F0704030504030204" pitchFamily="34" charset="0"/>
              </a:rPr>
              <a:t>Beyond a decision of status quo or a recommendation to fix/upgrade the school as it stands now, the following scenarios rise to the surface as possible considerations:</a:t>
            </a:r>
          </a:p>
          <a:p>
            <a:r>
              <a:rPr lang="en-US" sz="7200" dirty="0" smtClean="0">
                <a:solidFill>
                  <a:schemeClr val="tx2">
                    <a:lumMod val="75000"/>
                    <a:lumOff val="25000"/>
                  </a:schemeClr>
                </a:solidFill>
                <a:latin typeface="Arial Rounded MT Bold" panose="020F0704030504030204" pitchFamily="34" charset="0"/>
              </a:rPr>
              <a:t>Movement of students from </a:t>
            </a:r>
            <a:r>
              <a:rPr lang="en-US" sz="7200" dirty="0" err="1" smtClean="0">
                <a:solidFill>
                  <a:schemeClr val="tx2">
                    <a:lumMod val="75000"/>
                    <a:lumOff val="25000"/>
                  </a:schemeClr>
                </a:solidFill>
                <a:latin typeface="Arial Rounded MT Bold" panose="020F0704030504030204" pitchFamily="34" charset="0"/>
              </a:rPr>
              <a:t>McAdam</a:t>
            </a:r>
            <a:r>
              <a:rPr lang="en-US" sz="7200" dirty="0" smtClean="0">
                <a:solidFill>
                  <a:schemeClr val="tx2">
                    <a:lumMod val="75000"/>
                    <a:lumOff val="25000"/>
                  </a:schemeClr>
                </a:solidFill>
                <a:latin typeface="Arial Rounded MT Bold" panose="020F0704030504030204" pitchFamily="34" charset="0"/>
              </a:rPr>
              <a:t> Elementary School to Harvey Elementary School.</a:t>
            </a:r>
          </a:p>
          <a:p>
            <a:r>
              <a:rPr lang="en-US" sz="7200" dirty="0">
                <a:solidFill>
                  <a:schemeClr val="tx2">
                    <a:lumMod val="75000"/>
                    <a:lumOff val="25000"/>
                  </a:schemeClr>
                </a:solidFill>
                <a:latin typeface="Arial Rounded MT Bold" panose="020F0704030504030204" pitchFamily="34" charset="0"/>
              </a:rPr>
              <a:t>Movement of students </a:t>
            </a:r>
            <a:r>
              <a:rPr lang="en-US" sz="7200" dirty="0" smtClean="0">
                <a:solidFill>
                  <a:schemeClr val="tx2">
                    <a:lumMod val="75000"/>
                    <a:lumOff val="25000"/>
                  </a:schemeClr>
                </a:solidFill>
                <a:latin typeface="Arial Rounded MT Bold" panose="020F0704030504030204" pitchFamily="34" charset="0"/>
              </a:rPr>
              <a:t>from </a:t>
            </a:r>
            <a:r>
              <a:rPr lang="en-US" sz="7200" dirty="0" err="1" smtClean="0">
                <a:solidFill>
                  <a:schemeClr val="tx2">
                    <a:lumMod val="75000"/>
                    <a:lumOff val="25000"/>
                  </a:schemeClr>
                </a:solidFill>
                <a:latin typeface="Arial Rounded MT Bold" panose="020F0704030504030204" pitchFamily="34" charset="0"/>
              </a:rPr>
              <a:t>McAdam</a:t>
            </a:r>
            <a:r>
              <a:rPr lang="en-US" sz="7200" dirty="0" smtClean="0">
                <a:solidFill>
                  <a:schemeClr val="tx2">
                    <a:lumMod val="75000"/>
                    <a:lumOff val="25000"/>
                  </a:schemeClr>
                </a:solidFill>
                <a:latin typeface="Arial Rounded MT Bold" panose="020F0704030504030204" pitchFamily="34" charset="0"/>
              </a:rPr>
              <a:t> Elementary School to a newly created K-12 setting at the current </a:t>
            </a:r>
            <a:r>
              <a:rPr lang="en-US" sz="7200" dirty="0" err="1">
                <a:solidFill>
                  <a:schemeClr val="tx2">
                    <a:lumMod val="75000"/>
                    <a:lumOff val="25000"/>
                  </a:schemeClr>
                </a:solidFill>
                <a:latin typeface="Arial Rounded MT Bold" panose="020F0704030504030204" pitchFamily="34" charset="0"/>
              </a:rPr>
              <a:t>M</a:t>
            </a:r>
            <a:r>
              <a:rPr lang="en-US" sz="7200" dirty="0" err="1" smtClean="0">
                <a:solidFill>
                  <a:schemeClr val="tx2">
                    <a:lumMod val="75000"/>
                    <a:lumOff val="25000"/>
                  </a:schemeClr>
                </a:solidFill>
                <a:latin typeface="Arial Rounded MT Bold" panose="020F0704030504030204" pitchFamily="34" charset="0"/>
              </a:rPr>
              <a:t>cAdam</a:t>
            </a:r>
            <a:r>
              <a:rPr lang="en-US" sz="7200" dirty="0" smtClean="0">
                <a:solidFill>
                  <a:schemeClr val="tx2">
                    <a:lumMod val="75000"/>
                    <a:lumOff val="25000"/>
                  </a:schemeClr>
                </a:solidFill>
                <a:latin typeface="Arial Rounded MT Bold" panose="020F0704030504030204" pitchFamily="34" charset="0"/>
              </a:rPr>
              <a:t> High School.  </a:t>
            </a:r>
          </a:p>
          <a:p>
            <a:pPr marL="0" indent="0">
              <a:buNone/>
            </a:pPr>
            <a:r>
              <a:rPr lang="en-US" sz="7200" dirty="0" smtClean="0">
                <a:solidFill>
                  <a:schemeClr val="tx2">
                    <a:lumMod val="75000"/>
                    <a:lumOff val="25000"/>
                  </a:schemeClr>
                </a:solidFill>
                <a:latin typeface="Arial Rounded MT Bold" panose="020F0704030504030204" pitchFamily="34" charset="0"/>
              </a:rPr>
              <a:t> </a:t>
            </a:r>
            <a:endParaRPr lang="en-US" sz="7200" dirty="0" smtClean="0">
              <a:solidFill>
                <a:schemeClr val="tx2">
                  <a:lumMod val="75000"/>
                  <a:lumOff val="25000"/>
                </a:schemeClr>
              </a:solidFill>
            </a:endParaRPr>
          </a:p>
          <a:p>
            <a:pPr marL="0" indent="0">
              <a:buNone/>
            </a:pPr>
            <a:r>
              <a:rPr lang="en-US" sz="7200" dirty="0" smtClean="0">
                <a:solidFill>
                  <a:schemeClr val="tx2">
                    <a:lumMod val="75000"/>
                    <a:lumOff val="25000"/>
                  </a:schemeClr>
                </a:solidFill>
              </a:rPr>
              <a:t> </a:t>
            </a:r>
          </a:p>
          <a:p>
            <a:endParaRPr lang="en-US" sz="7200" dirty="0" smtClean="0">
              <a:solidFill>
                <a:schemeClr val="tx2">
                  <a:lumMod val="75000"/>
                  <a:lumOff val="25000"/>
                </a:schemeClr>
              </a:solidFill>
            </a:endParaRPr>
          </a:p>
          <a:p>
            <a:endParaRPr lang="en-US" sz="3700" dirty="0">
              <a:solidFill>
                <a:schemeClr val="tx2">
                  <a:lumMod val="75000"/>
                  <a:lumOff val="25000"/>
                </a:schemeClr>
              </a:solidFill>
            </a:endParaRPr>
          </a:p>
          <a:p>
            <a:pPr marL="0" indent="0">
              <a:buNone/>
            </a:pPr>
            <a:r>
              <a:rPr lang="en-US" dirty="0" smtClean="0">
                <a:solidFill>
                  <a:schemeClr val="tx2">
                    <a:lumMod val="75000"/>
                    <a:lumOff val="25000"/>
                  </a:schemeClr>
                </a:solidFill>
              </a:rPr>
              <a:t> </a:t>
            </a: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16</a:t>
            </a:fld>
            <a:endParaRPr lang="en-US" sz="2000" dirty="0"/>
          </a:p>
        </p:txBody>
      </p:sp>
    </p:spTree>
    <p:extLst>
      <p:ext uri="{BB962C8B-B14F-4D97-AF65-F5344CB8AC3E}">
        <p14:creationId xmlns:p14="http://schemas.microsoft.com/office/powerpoint/2010/main" val="141659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30" y="0"/>
            <a:ext cx="8042276" cy="959224"/>
          </a:xfrm>
          <a:noFill/>
        </p:spPr>
        <p:txBody>
          <a:bodyPr/>
          <a:lstStyle/>
          <a:p>
            <a:r>
              <a:rPr lang="en-US" dirty="0" smtClean="0"/>
              <a:t>Two Scenarios  </a:t>
            </a:r>
            <a:endParaRPr lang="en-US" dirty="0"/>
          </a:p>
        </p:txBody>
      </p:sp>
      <p:sp>
        <p:nvSpPr>
          <p:cNvPr id="3" name="Content Placeholder 2"/>
          <p:cNvSpPr>
            <a:spLocks noGrp="1"/>
          </p:cNvSpPr>
          <p:nvPr>
            <p:ph idx="1"/>
          </p:nvPr>
        </p:nvSpPr>
        <p:spPr>
          <a:xfrm>
            <a:off x="214126" y="1315388"/>
            <a:ext cx="8042276" cy="4343400"/>
          </a:xfrm>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17</a:t>
            </a:fld>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247547937"/>
              </p:ext>
            </p:extLst>
          </p:nvPr>
        </p:nvGraphicFramePr>
        <p:xfrm>
          <a:off x="1462129" y="1203960"/>
          <a:ext cx="6794273" cy="4607727"/>
        </p:xfrm>
        <a:graphic>
          <a:graphicData uri="http://schemas.openxmlformats.org/drawingml/2006/table">
            <a:tbl>
              <a:tblPr firstRow="1" bandRow="1">
                <a:tableStyleId>{5C22544A-7EE6-4342-B048-85BDC9FD1C3A}</a:tableStyleId>
              </a:tblPr>
              <a:tblGrid>
                <a:gridCol w="2264758"/>
                <a:gridCol w="2407842"/>
                <a:gridCol w="2121673"/>
              </a:tblGrid>
              <a:tr h="1224447">
                <a:tc>
                  <a:txBody>
                    <a:bodyPr/>
                    <a:lstStyle/>
                    <a:p>
                      <a:endParaRPr lang="en-US" dirty="0"/>
                    </a:p>
                  </a:txBody>
                  <a:tcPr/>
                </a:tc>
                <a:tc>
                  <a:txBody>
                    <a:bodyPr/>
                    <a:lstStyle/>
                    <a:p>
                      <a:pPr algn="ctr"/>
                      <a:r>
                        <a:rPr lang="en-US" dirty="0" smtClean="0"/>
                        <a:t>K-5 at </a:t>
                      </a:r>
                    </a:p>
                    <a:p>
                      <a:pPr algn="ctr"/>
                      <a:r>
                        <a:rPr lang="en-US" dirty="0" smtClean="0"/>
                        <a:t>Harvey Elementary School</a:t>
                      </a:r>
                      <a:endParaRPr lang="en-US" dirty="0"/>
                    </a:p>
                  </a:txBody>
                  <a:tcPr/>
                </a:tc>
                <a:tc>
                  <a:txBody>
                    <a:bodyPr/>
                    <a:lstStyle/>
                    <a:p>
                      <a:pPr algn="ctr"/>
                      <a:r>
                        <a:rPr lang="en-US" dirty="0" smtClean="0"/>
                        <a:t>K-12 at  </a:t>
                      </a:r>
                    </a:p>
                    <a:p>
                      <a:pPr algn="ctr"/>
                      <a:r>
                        <a:rPr lang="en-US" dirty="0" err="1" smtClean="0"/>
                        <a:t>McAdam</a:t>
                      </a:r>
                      <a:r>
                        <a:rPr lang="en-US" dirty="0" smtClean="0"/>
                        <a:t> High School</a:t>
                      </a:r>
                      <a:endParaRPr lang="en-US" dirty="0"/>
                    </a:p>
                  </a:txBody>
                  <a:tcPr/>
                </a:tc>
              </a:tr>
              <a:tr h="138978">
                <a:tc>
                  <a:txBody>
                    <a:bodyPr/>
                    <a:lstStyle/>
                    <a:p>
                      <a:r>
                        <a:rPr lang="en-US" dirty="0" smtClean="0">
                          <a:solidFill>
                            <a:schemeClr val="tx2">
                              <a:lumMod val="75000"/>
                              <a:lumOff val="25000"/>
                            </a:schemeClr>
                          </a:solidFill>
                          <a:latin typeface="Arial Rounded MT Bold" panose="020F0704030504030204" pitchFamily="34" charset="0"/>
                        </a:rPr>
                        <a:t>Projected 2016-17 enrolment</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 248</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165</a:t>
                      </a:r>
                      <a:endParaRPr lang="en-US" dirty="0">
                        <a:solidFill>
                          <a:schemeClr val="tx2">
                            <a:lumMod val="75000"/>
                            <a:lumOff val="25000"/>
                          </a:schemeClr>
                        </a:solidFill>
                        <a:latin typeface="Arial Rounded MT Bold" panose="020F0704030504030204" pitchFamily="34" charset="0"/>
                      </a:endParaRPr>
                    </a:p>
                  </a:txBody>
                  <a:tcPr/>
                </a:tc>
              </a:tr>
              <a:tr h="979941">
                <a:tc>
                  <a:txBody>
                    <a:bodyPr/>
                    <a:lstStyle/>
                    <a:p>
                      <a:r>
                        <a:rPr lang="en-US" dirty="0" smtClean="0">
                          <a:solidFill>
                            <a:schemeClr val="tx2">
                              <a:lumMod val="75000"/>
                              <a:lumOff val="25000"/>
                            </a:schemeClr>
                          </a:solidFill>
                          <a:latin typeface="Arial Rounded MT Bold" panose="020F0704030504030204" pitchFamily="34" charset="0"/>
                        </a:rPr>
                        <a:t>Projected 2016-17 number of homerooms</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12</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7 Homerooms</a:t>
                      </a:r>
                    </a:p>
                    <a:p>
                      <a:pPr algn="ctr"/>
                      <a:r>
                        <a:rPr lang="en-US" dirty="0" smtClean="0">
                          <a:solidFill>
                            <a:schemeClr val="tx2">
                              <a:lumMod val="75000"/>
                              <a:lumOff val="25000"/>
                            </a:schemeClr>
                          </a:solidFill>
                          <a:latin typeface="Arial Rounded MT Bold" panose="020F0704030504030204" pitchFamily="34" charset="0"/>
                        </a:rPr>
                        <a:t> ( K-8 ) + 62 High School Students</a:t>
                      </a:r>
                    </a:p>
                    <a:p>
                      <a:pPr algn="ctr"/>
                      <a:endParaRPr lang="en-US" dirty="0">
                        <a:solidFill>
                          <a:schemeClr val="tx2">
                            <a:lumMod val="75000"/>
                            <a:lumOff val="25000"/>
                          </a:schemeClr>
                        </a:solidFill>
                        <a:latin typeface="Arial Rounded MT Bold" panose="020F0704030504030204" pitchFamily="34" charset="0"/>
                      </a:endParaRPr>
                    </a:p>
                  </a:txBody>
                  <a:tcPr/>
                </a:tc>
              </a:tr>
              <a:tr h="138978">
                <a:tc>
                  <a:txBody>
                    <a:bodyPr/>
                    <a:lstStyle/>
                    <a:p>
                      <a:r>
                        <a:rPr lang="en-US" dirty="0" smtClean="0">
                          <a:solidFill>
                            <a:schemeClr val="tx2">
                              <a:lumMod val="75000"/>
                              <a:lumOff val="25000"/>
                            </a:schemeClr>
                          </a:solidFill>
                          <a:latin typeface="Arial Rounded MT Bold" panose="020F0704030504030204" pitchFamily="34" charset="0"/>
                        </a:rPr>
                        <a:t>Projected 2016-17 Functional Capacity</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93.9%</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48.8%</a:t>
                      </a:r>
                      <a:endParaRPr lang="en-US" dirty="0">
                        <a:solidFill>
                          <a:schemeClr val="tx2">
                            <a:lumMod val="75000"/>
                            <a:lumOff val="25000"/>
                          </a:schemeClr>
                        </a:solidFill>
                        <a:latin typeface="Arial Rounded MT Bold" panose="020F0704030504030204" pitchFamily="34" charset="0"/>
                      </a:endParaRPr>
                    </a:p>
                  </a:txBody>
                  <a:tcPr/>
                </a:tc>
              </a:tr>
              <a:tr h="138978">
                <a:tc>
                  <a:txBody>
                    <a:bodyPr/>
                    <a:lstStyle/>
                    <a:p>
                      <a:r>
                        <a:rPr lang="en-US" dirty="0" smtClean="0">
                          <a:solidFill>
                            <a:schemeClr val="tx2">
                              <a:lumMod val="75000"/>
                              <a:lumOff val="25000"/>
                            </a:schemeClr>
                          </a:solidFill>
                          <a:latin typeface="Arial Rounded MT Bold" panose="020F0704030504030204" pitchFamily="34" charset="0"/>
                        </a:rPr>
                        <a:t>Projected 2016-17 Teacher FTE</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   16.0 FTE</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14.7 FTE </a:t>
                      </a:r>
                      <a:endParaRPr lang="en-US" dirty="0">
                        <a:solidFill>
                          <a:schemeClr val="tx2">
                            <a:lumMod val="75000"/>
                            <a:lumOff val="25000"/>
                          </a:schemeClr>
                        </a:solidFill>
                        <a:latin typeface="Arial Rounded MT Bold" panose="020F0704030504030204" pitchFamily="34" charset="0"/>
                      </a:endParaRPr>
                    </a:p>
                  </a:txBody>
                  <a:tcPr/>
                </a:tc>
              </a:tr>
            </a:tbl>
          </a:graphicData>
        </a:graphic>
      </p:graphicFrame>
    </p:spTree>
    <p:extLst>
      <p:ext uri="{BB962C8B-B14F-4D97-AF65-F5344CB8AC3E}">
        <p14:creationId xmlns:p14="http://schemas.microsoft.com/office/powerpoint/2010/main" val="430025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2">
                    <a:lumMod val="75000"/>
                    <a:lumOff val="25000"/>
                  </a:schemeClr>
                </a:solidFill>
                <a:latin typeface="Arial Rounded MT Bold" pitchFamily="34" charset="0"/>
              </a:rPr>
              <a:t>Special Events That Encourage Community </a:t>
            </a:r>
            <a:br>
              <a:rPr lang="en-US" sz="2400" b="1" dirty="0" smtClean="0">
                <a:solidFill>
                  <a:schemeClr val="tx2">
                    <a:lumMod val="75000"/>
                    <a:lumOff val="25000"/>
                  </a:schemeClr>
                </a:solidFill>
                <a:latin typeface="Arial Rounded MT Bold" pitchFamily="34" charset="0"/>
              </a:rPr>
            </a:br>
            <a:r>
              <a:rPr lang="en-US" sz="2400" b="1" dirty="0" smtClean="0">
                <a:solidFill>
                  <a:schemeClr val="tx2">
                    <a:lumMod val="75000"/>
                    <a:lumOff val="25000"/>
                  </a:schemeClr>
                </a:solidFill>
                <a:latin typeface="Arial Rounded MT Bold" pitchFamily="34" charset="0"/>
              </a:rPr>
              <a:t>School Partnerships at </a:t>
            </a:r>
            <a:r>
              <a:rPr lang="en-US" sz="2400" b="1" dirty="0" err="1" smtClean="0">
                <a:solidFill>
                  <a:schemeClr val="tx2">
                    <a:lumMod val="75000"/>
                    <a:lumOff val="25000"/>
                  </a:schemeClr>
                </a:solidFill>
                <a:latin typeface="Arial Rounded MT Bold" pitchFamily="34" charset="0"/>
              </a:rPr>
              <a:t>McAdam</a:t>
            </a:r>
            <a:r>
              <a:rPr lang="en-US" sz="2400" b="1" dirty="0" smtClean="0">
                <a:solidFill>
                  <a:schemeClr val="tx2">
                    <a:lumMod val="75000"/>
                    <a:lumOff val="25000"/>
                  </a:schemeClr>
                </a:solidFill>
                <a:latin typeface="Arial Rounded MT Bold" pitchFamily="34" charset="0"/>
              </a:rPr>
              <a:t> Elementary</a:t>
            </a:r>
            <a:endParaRPr lang="en-CA" sz="24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92500"/>
          </a:bodyPr>
          <a:lstStyle/>
          <a:p>
            <a:r>
              <a:rPr lang="en-CA" sz="2200" dirty="0" smtClean="0">
                <a:solidFill>
                  <a:schemeClr val="tx2">
                    <a:lumMod val="75000"/>
                    <a:lumOff val="25000"/>
                  </a:schemeClr>
                </a:solidFill>
                <a:latin typeface="Arial Rounded MT Bold" pitchFamily="34" charset="0"/>
              </a:rPr>
              <a:t>Town Library Program</a:t>
            </a:r>
          </a:p>
          <a:p>
            <a:r>
              <a:rPr lang="en-CA" sz="2200" dirty="0" smtClean="0">
                <a:solidFill>
                  <a:schemeClr val="tx2">
                    <a:lumMod val="75000"/>
                    <a:lumOff val="25000"/>
                  </a:schemeClr>
                </a:solidFill>
                <a:latin typeface="Arial Rounded MT Bold" pitchFamily="34" charset="0"/>
              </a:rPr>
              <a:t>Fire Safety Presentation with Firefighters </a:t>
            </a:r>
            <a:endParaRPr lang="en-CA" sz="2200" dirty="0">
              <a:solidFill>
                <a:schemeClr val="tx2">
                  <a:lumMod val="75000"/>
                  <a:lumOff val="25000"/>
                </a:schemeClr>
              </a:solidFill>
              <a:latin typeface="Arial Rounded MT Bold" pitchFamily="34" charset="0"/>
            </a:endParaRPr>
          </a:p>
          <a:p>
            <a:r>
              <a:rPr lang="en-CA" sz="2200" dirty="0" smtClean="0">
                <a:solidFill>
                  <a:schemeClr val="tx2">
                    <a:lumMod val="75000"/>
                    <a:lumOff val="25000"/>
                  </a:schemeClr>
                </a:solidFill>
                <a:latin typeface="Arial Rounded MT Bold" pitchFamily="34" charset="0"/>
              </a:rPr>
              <a:t>IWK Coins For Kids</a:t>
            </a:r>
          </a:p>
          <a:p>
            <a:r>
              <a:rPr lang="en-CA" sz="2200" dirty="0" smtClean="0">
                <a:solidFill>
                  <a:schemeClr val="tx2">
                    <a:lumMod val="75000"/>
                    <a:lumOff val="25000"/>
                  </a:schemeClr>
                </a:solidFill>
                <a:latin typeface="Arial Rounded MT Bold" pitchFamily="34" charset="0"/>
              </a:rPr>
              <a:t>Partnership with Co-op Students from </a:t>
            </a:r>
            <a:r>
              <a:rPr lang="en-CA" sz="2200" dirty="0" err="1" smtClean="0">
                <a:solidFill>
                  <a:schemeClr val="tx2">
                    <a:lumMod val="75000"/>
                    <a:lumOff val="25000"/>
                  </a:schemeClr>
                </a:solidFill>
                <a:latin typeface="Arial Rounded MT Bold" pitchFamily="34" charset="0"/>
              </a:rPr>
              <a:t>McAdam</a:t>
            </a:r>
            <a:r>
              <a:rPr lang="en-CA" sz="2200" dirty="0" smtClean="0">
                <a:solidFill>
                  <a:schemeClr val="tx2">
                    <a:lumMod val="75000"/>
                    <a:lumOff val="25000"/>
                  </a:schemeClr>
                </a:solidFill>
                <a:latin typeface="Arial Rounded MT Bold" pitchFamily="34" charset="0"/>
              </a:rPr>
              <a:t> High School</a:t>
            </a:r>
          </a:p>
          <a:p>
            <a:r>
              <a:rPr lang="en-CA" sz="2200" dirty="0" smtClean="0">
                <a:solidFill>
                  <a:schemeClr val="tx2">
                    <a:lumMod val="75000"/>
                    <a:lumOff val="25000"/>
                  </a:schemeClr>
                </a:solidFill>
                <a:latin typeface="Arial Rounded MT Bold" pitchFamily="34" charset="0"/>
              </a:rPr>
              <a:t>Literacy Week Guest Readers</a:t>
            </a:r>
          </a:p>
          <a:p>
            <a:r>
              <a:rPr lang="en-CA" sz="2200" dirty="0" smtClean="0">
                <a:solidFill>
                  <a:schemeClr val="tx2">
                    <a:lumMod val="75000"/>
                    <a:lumOff val="25000"/>
                  </a:schemeClr>
                </a:solidFill>
                <a:latin typeface="Arial Rounded MT Bold" pitchFamily="34" charset="0"/>
              </a:rPr>
              <a:t>Manor Visits at Christmas and in the Spring</a:t>
            </a:r>
          </a:p>
          <a:p>
            <a:pPr marL="0" indent="0">
              <a:buNone/>
            </a:pPr>
            <a:r>
              <a:rPr lang="en-US" sz="1700" dirty="0"/>
              <a:t>For a complete listing of community school partnerships please view the schools annual reports posted on the ASD-W sustainability site </a:t>
            </a:r>
            <a:r>
              <a:rPr lang="en-US" sz="1700" dirty="0" smtClean="0"/>
              <a:t>at </a:t>
            </a:r>
            <a:r>
              <a:rPr lang="en-US" sz="1700" dirty="0" smtClean="0">
                <a:solidFill>
                  <a:schemeClr val="accent6"/>
                </a:solidFill>
                <a:hlinkClick r:id="rId2"/>
              </a:rPr>
              <a:t>www.asd-w.nbed.nb.ca</a:t>
            </a:r>
            <a:r>
              <a:rPr lang="en-US" sz="1700" dirty="0" smtClean="0">
                <a:solidFill>
                  <a:schemeClr val="accent6"/>
                </a:solidFill>
              </a:rPr>
              <a:t> </a:t>
            </a:r>
            <a:r>
              <a:rPr lang="en-US" sz="1700" dirty="0"/>
              <a:t>and follow the sustainability links.</a:t>
            </a:r>
          </a:p>
          <a:p>
            <a:endParaRPr lang="en-CA" sz="1900" dirty="0" smtClean="0">
              <a:solidFill>
                <a:schemeClr val="tx2">
                  <a:lumMod val="75000"/>
                  <a:lumOff val="25000"/>
                </a:schemeClr>
              </a:solidFill>
              <a:latin typeface="Arial Rounded MT Bold" pitchFamily="34" charset="0"/>
            </a:endParaRPr>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18</a:t>
            </a:fld>
            <a:endParaRPr lang="en-US" sz="2000" dirty="0"/>
          </a:p>
        </p:txBody>
      </p:sp>
    </p:spTree>
    <p:extLst>
      <p:ext uri="{BB962C8B-B14F-4D97-AF65-F5344CB8AC3E}">
        <p14:creationId xmlns:p14="http://schemas.microsoft.com/office/powerpoint/2010/main" val="309048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Student Voice</a:t>
            </a:r>
            <a:endParaRPr lang="en-CA"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92500"/>
          </a:bodyPr>
          <a:lstStyle/>
          <a:p>
            <a:r>
              <a:rPr lang="en-US" dirty="0" smtClean="0">
                <a:solidFill>
                  <a:schemeClr val="tx2">
                    <a:lumMod val="75000"/>
                    <a:lumOff val="25000"/>
                  </a:schemeClr>
                </a:solidFill>
                <a:latin typeface="Arial Rounded MT Bold" pitchFamily="34" charset="0"/>
              </a:rPr>
              <a:t>Tell Them From Me Survey</a:t>
            </a:r>
          </a:p>
          <a:p>
            <a:r>
              <a:rPr lang="en-CA" dirty="0" smtClean="0">
                <a:solidFill>
                  <a:schemeClr val="tx2">
                    <a:lumMod val="75000"/>
                    <a:lumOff val="25000"/>
                  </a:schemeClr>
                </a:solidFill>
                <a:latin typeface="Arial Rounded MT Bold" pitchFamily="34" charset="0"/>
              </a:rPr>
              <a:t>Student Leaders support in the planning and leading during Winter Fun Week and Spring Fun Day activities</a:t>
            </a:r>
          </a:p>
          <a:p>
            <a:r>
              <a:rPr lang="en-CA" dirty="0" smtClean="0">
                <a:solidFill>
                  <a:schemeClr val="tx2">
                    <a:lumMod val="75000"/>
                    <a:lumOff val="25000"/>
                  </a:schemeClr>
                </a:solidFill>
                <a:latin typeface="Arial Rounded MT Bold" pitchFamily="34" charset="0"/>
              </a:rPr>
              <a:t>Students are involved in the creation of classroom expectations across the school</a:t>
            </a:r>
          </a:p>
          <a:p>
            <a:r>
              <a:rPr lang="en-CA" dirty="0" smtClean="0">
                <a:solidFill>
                  <a:schemeClr val="tx2">
                    <a:lumMod val="75000"/>
                    <a:lumOff val="25000"/>
                  </a:schemeClr>
                </a:solidFill>
                <a:latin typeface="Arial Rounded MT Bold" pitchFamily="34" charset="0"/>
              </a:rPr>
              <a:t>Students involved in updates/discussion around school mission, vision and the school motto</a:t>
            </a:r>
          </a:p>
          <a:p>
            <a:pPr marL="0" indent="0">
              <a:buNone/>
            </a:pPr>
            <a:r>
              <a:rPr lang="en-US" sz="1700" dirty="0"/>
              <a:t>For a complete listing of opportunities for student voice please view the schools annual reports posted on the ASD-W sustainability site </a:t>
            </a:r>
            <a:r>
              <a:rPr lang="en-US" sz="1700" dirty="0" smtClean="0"/>
              <a:t>at</a:t>
            </a:r>
            <a:r>
              <a:rPr lang="en-US" sz="1700" dirty="0" smtClean="0">
                <a:solidFill>
                  <a:schemeClr val="accent6"/>
                </a:solidFill>
              </a:rPr>
              <a:t> </a:t>
            </a:r>
            <a:r>
              <a:rPr lang="en-US" sz="1700" dirty="0">
                <a:solidFill>
                  <a:schemeClr val="accent6"/>
                </a:solidFill>
                <a:hlinkClick r:id="rId2"/>
              </a:rPr>
              <a:t>www.asd-w.nbed.nb.ca</a:t>
            </a:r>
            <a:r>
              <a:rPr lang="en-US" sz="1700" dirty="0">
                <a:solidFill>
                  <a:schemeClr val="accent6"/>
                </a:solidFill>
              </a:rPr>
              <a:t> </a:t>
            </a:r>
            <a:r>
              <a:rPr lang="en-US" sz="1700" dirty="0"/>
              <a:t>and follow the sustainability links.</a:t>
            </a:r>
          </a:p>
          <a:p>
            <a:pPr marL="0" indent="0">
              <a:buNone/>
            </a:pPr>
            <a:endParaRPr lang="en-CA" dirty="0">
              <a:solidFill>
                <a:schemeClr val="tx2">
                  <a:lumMod val="75000"/>
                  <a:lumOff val="25000"/>
                </a:schemeClr>
              </a:solidFill>
              <a:latin typeface="Arial Rounded MT Bold" pitchFamily="34" charset="0"/>
            </a:endParaRPr>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19</a:t>
            </a:fld>
            <a:endParaRPr lang="en-US" sz="2000" dirty="0"/>
          </a:p>
        </p:txBody>
      </p:sp>
    </p:spTree>
    <p:extLst>
      <p:ext uri="{BB962C8B-B14F-4D97-AF65-F5344CB8AC3E}">
        <p14:creationId xmlns:p14="http://schemas.microsoft.com/office/powerpoint/2010/main" val="4096187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7927"/>
            <a:ext cx="8042276" cy="862641"/>
          </a:xfrm>
        </p:spPr>
        <p:txBody>
          <a:bodyPr/>
          <a:lstStyle/>
          <a:p>
            <a:r>
              <a:rPr lang="en-US" sz="4000" b="1" dirty="0" smtClean="0">
                <a:solidFill>
                  <a:schemeClr val="tx2">
                    <a:lumMod val="75000"/>
                    <a:lumOff val="25000"/>
                  </a:schemeClr>
                </a:solidFill>
                <a:latin typeface="Arial Rounded MT Bold" pitchFamily="34" charset="0"/>
              </a:rPr>
              <a:t>Public Meeting #1 Agenda</a:t>
            </a:r>
            <a:endParaRPr lang="en-US" sz="40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r>
              <a:rPr lang="en-US" sz="2000" b="1" dirty="0" smtClean="0">
                <a:solidFill>
                  <a:schemeClr val="tx2">
                    <a:lumMod val="75000"/>
                    <a:lumOff val="25000"/>
                  </a:schemeClr>
                </a:solidFill>
                <a:latin typeface="Arial Rounded MT Bold" pitchFamily="34" charset="0"/>
              </a:rPr>
              <a:t>Introductions</a:t>
            </a:r>
          </a:p>
          <a:p>
            <a:r>
              <a:rPr lang="en-US" sz="2000" b="1" dirty="0" smtClean="0">
                <a:solidFill>
                  <a:schemeClr val="tx2">
                    <a:lumMod val="75000"/>
                    <a:lumOff val="25000"/>
                  </a:schemeClr>
                </a:solidFill>
                <a:latin typeface="Arial Rounded MT Bold" pitchFamily="34" charset="0"/>
              </a:rPr>
              <a:t>Review of Provincial Policy 409  Multi – Year School Infrastructure Planning</a:t>
            </a:r>
          </a:p>
          <a:p>
            <a:r>
              <a:rPr lang="en-US" sz="2000" b="1" dirty="0" smtClean="0">
                <a:solidFill>
                  <a:schemeClr val="tx2">
                    <a:lumMod val="75000"/>
                    <a:lumOff val="25000"/>
                  </a:schemeClr>
                </a:solidFill>
                <a:latin typeface="Arial Rounded MT Bold" pitchFamily="34" charset="0"/>
              </a:rPr>
              <a:t>Presentation of Facts – </a:t>
            </a:r>
            <a:r>
              <a:rPr lang="en-US" sz="2000" b="1" dirty="0" err="1" smtClean="0">
                <a:solidFill>
                  <a:schemeClr val="tx2">
                    <a:lumMod val="75000"/>
                    <a:lumOff val="25000"/>
                  </a:schemeClr>
                </a:solidFill>
                <a:latin typeface="Arial Rounded MT Bold" pitchFamily="34" charset="0"/>
              </a:rPr>
              <a:t>McAdam</a:t>
            </a:r>
            <a:r>
              <a:rPr lang="en-US" sz="2000" b="1" dirty="0" smtClean="0">
                <a:solidFill>
                  <a:schemeClr val="tx2">
                    <a:lumMod val="75000"/>
                    <a:lumOff val="25000"/>
                  </a:schemeClr>
                </a:solidFill>
                <a:latin typeface="Arial Rounded MT Bold" pitchFamily="34" charset="0"/>
              </a:rPr>
              <a:t> Elementary School</a:t>
            </a:r>
          </a:p>
          <a:p>
            <a:r>
              <a:rPr lang="en-US" sz="2000" b="1" dirty="0" smtClean="0">
                <a:solidFill>
                  <a:schemeClr val="tx2">
                    <a:lumMod val="75000"/>
                    <a:lumOff val="25000"/>
                  </a:schemeClr>
                </a:solidFill>
                <a:latin typeface="Arial Rounded MT Bold" pitchFamily="34" charset="0"/>
              </a:rPr>
              <a:t>Question and Answer</a:t>
            </a:r>
          </a:p>
          <a:p>
            <a:r>
              <a:rPr lang="en-US" sz="2000" b="1" dirty="0" smtClean="0">
                <a:solidFill>
                  <a:schemeClr val="tx2">
                    <a:lumMod val="75000"/>
                    <a:lumOff val="25000"/>
                  </a:schemeClr>
                </a:solidFill>
                <a:latin typeface="Arial Rounded MT Bold" pitchFamily="34" charset="0"/>
              </a:rPr>
              <a:t>What’s Next?</a:t>
            </a:r>
          </a:p>
          <a:p>
            <a:pPr lvl="1"/>
            <a:r>
              <a:rPr lang="en-US" sz="2000" b="1" dirty="0" smtClean="0">
                <a:solidFill>
                  <a:schemeClr val="tx2">
                    <a:lumMod val="75000"/>
                    <a:lumOff val="25000"/>
                  </a:schemeClr>
                </a:solidFill>
                <a:latin typeface="Arial Rounded MT Bold" pitchFamily="34" charset="0"/>
              </a:rPr>
              <a:t>Online Resources and Feedback</a:t>
            </a:r>
          </a:p>
          <a:p>
            <a:pPr lvl="1"/>
            <a:r>
              <a:rPr lang="en-US" sz="2000" b="1" dirty="0" smtClean="0">
                <a:solidFill>
                  <a:schemeClr val="tx2">
                    <a:lumMod val="75000"/>
                    <a:lumOff val="25000"/>
                  </a:schemeClr>
                </a:solidFill>
                <a:latin typeface="Arial Rounded MT Bold" pitchFamily="34" charset="0"/>
              </a:rPr>
              <a:t>Next Meetings</a:t>
            </a:r>
            <a:endParaRPr lang="en-US" sz="2000" b="1" dirty="0">
              <a:solidFill>
                <a:schemeClr val="tx2">
                  <a:lumMod val="75000"/>
                  <a:lumOff val="25000"/>
                </a:schemeClr>
              </a:solidFill>
              <a:latin typeface="Arial Rounded MT Bold" pitchFamily="34" charset="0"/>
            </a:endParaRPr>
          </a:p>
          <a:p>
            <a:endParaRPr lang="en-US" dirty="0" smtClean="0"/>
          </a:p>
          <a:p>
            <a:endParaRPr lang="en-US" dirty="0"/>
          </a:p>
        </p:txBody>
      </p:sp>
      <p:sp>
        <p:nvSpPr>
          <p:cNvPr id="11" name="Footer Placeholder 10"/>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2</a:t>
            </a:fld>
            <a:endParaRPr lang="en-US" sz="2000" dirty="0"/>
          </a:p>
        </p:txBody>
      </p:sp>
    </p:spTree>
    <p:extLst>
      <p:ext uri="{BB962C8B-B14F-4D97-AF65-F5344CB8AC3E}">
        <p14:creationId xmlns:p14="http://schemas.microsoft.com/office/powerpoint/2010/main" val="378256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lumMod val="75000"/>
                    <a:lumOff val="25000"/>
                  </a:schemeClr>
                </a:solidFill>
                <a:latin typeface="Arial Rounded MT Bold" pitchFamily="34" charset="0"/>
              </a:rPr>
              <a:t>Provincial Assessment Results</a:t>
            </a:r>
            <a:endParaRPr lang="en-US" sz="3600" dirty="0">
              <a:solidFill>
                <a:schemeClr val="tx2">
                  <a:lumMod val="75000"/>
                  <a:lumOff val="25000"/>
                </a:schemeClr>
              </a:solidFill>
            </a:endParaRPr>
          </a:p>
        </p:txBody>
      </p:sp>
      <p:sp>
        <p:nvSpPr>
          <p:cNvPr id="8" name="Text Placeholder 7"/>
          <p:cNvSpPr>
            <a:spLocks noGrp="1"/>
          </p:cNvSpPr>
          <p:nvPr>
            <p:ph type="body" idx="1"/>
          </p:nvPr>
        </p:nvSpPr>
        <p:spPr>
          <a:xfrm>
            <a:off x="539944" y="1490547"/>
            <a:ext cx="3840480" cy="974462"/>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Grade 2 Reading </a:t>
            </a:r>
          </a:p>
          <a:p>
            <a:pPr marL="0" lvl="2" algn="ctr">
              <a:spcBef>
                <a:spcPts val="0"/>
              </a:spcBef>
            </a:pPr>
            <a:r>
              <a:rPr lang="en-US" sz="1600" dirty="0" err="1" smtClean="0">
                <a:solidFill>
                  <a:schemeClr val="tx2">
                    <a:lumMod val="75000"/>
                    <a:lumOff val="25000"/>
                  </a:schemeClr>
                </a:solidFill>
                <a:latin typeface="Arial Rounded MT Bold" pitchFamily="34" charset="0"/>
              </a:rPr>
              <a:t>McAdam</a:t>
            </a:r>
            <a:r>
              <a:rPr lang="en-US" sz="1600" dirty="0" smtClean="0">
                <a:solidFill>
                  <a:schemeClr val="tx2">
                    <a:lumMod val="75000"/>
                    <a:lumOff val="25000"/>
                  </a:schemeClr>
                </a:solidFill>
                <a:latin typeface="Arial Rounded MT Bold" pitchFamily="34" charset="0"/>
              </a:rPr>
              <a:t> Elementary  School</a:t>
            </a: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638177885"/>
              </p:ext>
            </p:extLst>
          </p:nvPr>
        </p:nvGraphicFramePr>
        <p:xfrm>
          <a:off x="539944" y="2286001"/>
          <a:ext cx="3840480" cy="3162783"/>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err="1" smtClean="0">
                          <a:solidFill>
                            <a:schemeClr val="bg1"/>
                          </a:solidFill>
                          <a:latin typeface="Arial Rounded MT Bold" pitchFamily="34" charset="0"/>
                        </a:rPr>
                        <a:t>McAdam</a:t>
                      </a:r>
                      <a:endParaRPr lang="en-US" sz="1100" b="1" dirty="0" smtClean="0">
                        <a:solidFill>
                          <a:schemeClr val="bg1"/>
                        </a:solidFill>
                        <a:latin typeface="Arial Rounded MT Bold" pitchFamily="34" charset="0"/>
                      </a:endParaRPr>
                    </a:p>
                    <a:p>
                      <a:pPr algn="ctr"/>
                      <a:r>
                        <a:rPr lang="en-US" sz="1100" b="1" dirty="0" smtClean="0">
                          <a:solidFill>
                            <a:schemeClr val="bg1"/>
                          </a:solidFill>
                          <a:latin typeface="Arial Rounded MT Bold" pitchFamily="34" charset="0"/>
                        </a:rPr>
                        <a:t>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73.3% </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72.5%</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83.6%</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69.3%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75.8%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80.3%</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76.9%</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78.0%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79.1%</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81.8%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80.3%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79.5%</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55.6%</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76.8%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77.5%</a:t>
                      </a:r>
                      <a:endParaRPr lang="en-US" sz="1400" b="1" dirty="0">
                        <a:solidFill>
                          <a:schemeClr val="tx2">
                            <a:lumMod val="75000"/>
                            <a:lumOff val="25000"/>
                          </a:schemeClr>
                        </a:solidFill>
                        <a:latin typeface="Arial Rounded MT Bold" pitchFamily="34" charset="0"/>
                      </a:endParaRPr>
                    </a:p>
                  </a:txBody>
                  <a:tcPr marL="57602" marR="57602"/>
                </a:tc>
              </a:tr>
            </a:tbl>
          </a:graphicData>
        </a:graphic>
      </p:graphicFrame>
      <p:sp>
        <p:nvSpPr>
          <p:cNvPr id="9" name="Text Placeholder 8"/>
          <p:cNvSpPr>
            <a:spLocks noGrp="1"/>
          </p:cNvSpPr>
          <p:nvPr>
            <p:ph type="body" sz="quarter" idx="3"/>
          </p:nvPr>
        </p:nvSpPr>
        <p:spPr>
          <a:xfrm>
            <a:off x="4751070" y="1618464"/>
            <a:ext cx="3840480" cy="750887"/>
          </a:xfrm>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4 Reading </a:t>
            </a:r>
            <a:endParaRPr lang="en-US" sz="1600" dirty="0">
              <a:solidFill>
                <a:schemeClr val="tx2">
                  <a:lumMod val="75000"/>
                  <a:lumOff val="25000"/>
                </a:schemeClr>
              </a:solidFill>
              <a:latin typeface="Arial Rounded MT Bold" pitchFamily="34" charset="0"/>
            </a:endParaRPr>
          </a:p>
          <a:p>
            <a:pPr marL="0" lvl="2" algn="ctr">
              <a:spcBef>
                <a:spcPts val="0"/>
              </a:spcBef>
            </a:pPr>
            <a:r>
              <a:rPr lang="en-US" sz="1600" dirty="0" err="1" smtClean="0">
                <a:solidFill>
                  <a:schemeClr val="tx2">
                    <a:lumMod val="75000"/>
                    <a:lumOff val="25000"/>
                  </a:schemeClr>
                </a:solidFill>
                <a:latin typeface="Arial Rounded MT Bold" pitchFamily="34" charset="0"/>
              </a:rPr>
              <a:t>McAdam</a:t>
            </a:r>
            <a:r>
              <a:rPr lang="en-US" sz="1600" dirty="0" smtClean="0">
                <a:solidFill>
                  <a:schemeClr val="tx2">
                    <a:lumMod val="75000"/>
                    <a:lumOff val="25000"/>
                  </a:schemeClr>
                </a:solidFill>
                <a:latin typeface="Arial Rounded MT Bold" pitchFamily="34" charset="0"/>
              </a:rPr>
              <a:t> Elementary </a:t>
            </a:r>
            <a:r>
              <a:rPr lang="en-US" sz="1600" dirty="0">
                <a:solidFill>
                  <a:schemeClr val="tx2">
                    <a:lumMod val="75000"/>
                    <a:lumOff val="25000"/>
                  </a:schemeClr>
                </a:solidFill>
                <a:latin typeface="Arial Rounded MT Bold" pitchFamily="34" charset="0"/>
              </a:rPr>
              <a:t>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2459784102"/>
              </p:ext>
            </p:extLst>
          </p:nvPr>
        </p:nvGraphicFramePr>
        <p:xfrm>
          <a:off x="4751070" y="2299409"/>
          <a:ext cx="3840480" cy="3149375"/>
        </p:xfrm>
        <a:graphic>
          <a:graphicData uri="http://schemas.openxmlformats.org/drawingml/2006/table">
            <a:tbl>
              <a:tblPr firstRow="1" bandRow="1">
                <a:tableStyleId>{5C22544A-7EE6-4342-B048-85BDC9FD1C3A}</a:tableStyleId>
              </a:tblPr>
              <a:tblGrid>
                <a:gridCol w="960120"/>
                <a:gridCol w="904367"/>
                <a:gridCol w="1015873"/>
                <a:gridCol w="960120"/>
              </a:tblGrid>
              <a:tr h="530870">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err="1" smtClean="0">
                          <a:solidFill>
                            <a:schemeClr val="bg1"/>
                          </a:solidFill>
                          <a:latin typeface="Arial Rounded MT Bold" pitchFamily="34" charset="0"/>
                        </a:rPr>
                        <a:t>McAdam</a:t>
                      </a:r>
                      <a:endParaRPr lang="en-US" sz="1100" b="1" dirty="0" smtClean="0">
                        <a:solidFill>
                          <a:schemeClr val="bg1"/>
                        </a:solidFill>
                        <a:latin typeface="Arial Rounded MT Bold" pitchFamily="34" charset="0"/>
                      </a:endParaRPr>
                    </a:p>
                    <a:p>
                      <a:pPr algn="ctr"/>
                      <a:r>
                        <a:rPr lang="en-US" sz="1100" b="1" dirty="0" smtClean="0">
                          <a:solidFill>
                            <a:schemeClr val="bg1"/>
                          </a:solidFill>
                          <a:latin typeface="Arial Rounded MT Bold" pitchFamily="34" charset="0"/>
                        </a:rPr>
                        <a:t>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23701">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 71.4%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78.4%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83.4%</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70.6%</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74.3%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80.5%</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68.8%</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77.5%</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77.1%</a:t>
                      </a:r>
                      <a:endParaRPr lang="en-US" sz="1400" b="1" dirty="0">
                        <a:solidFill>
                          <a:schemeClr val="tx2">
                            <a:lumMod val="75000"/>
                            <a:lumOff val="25000"/>
                          </a:schemeClr>
                        </a:solidFill>
                        <a:latin typeface="Arial Rounded MT Bold" panose="020F0704030504030204" pitchFamily="34" charset="0"/>
                      </a:endParaRPr>
                    </a:p>
                  </a:txBody>
                  <a:tcPr/>
                </a:tc>
              </a:tr>
              <a:tr h="1047402">
                <a:tc gridSpan="4">
                  <a:txBody>
                    <a:bodyPr/>
                    <a:lstStyle/>
                    <a:p>
                      <a:pPr algn="ctr"/>
                      <a:r>
                        <a:rPr lang="en-US" sz="1400" dirty="0" smtClean="0">
                          <a:solidFill>
                            <a:schemeClr val="tx2">
                              <a:lumMod val="75000"/>
                              <a:lumOff val="25000"/>
                            </a:schemeClr>
                          </a:solidFill>
                        </a:rPr>
                        <a:t>Results not available after 2011-12  due to changes in the Provincial Assessment system. </a:t>
                      </a:r>
                      <a:endParaRPr lang="en-US" sz="1400" b="1" dirty="0">
                        <a:solidFill>
                          <a:schemeClr val="tx2">
                            <a:lumMod val="75000"/>
                            <a:lumOff val="25000"/>
                          </a:schemeClr>
                        </a:solidFill>
                        <a:latin typeface="Arial Rounded MT Bold" pitchFamily="34" charset="0"/>
                      </a:endParaRPr>
                    </a:p>
                  </a:txBody>
                  <a:tcPr marL="57602" marR="57602"/>
                </a:tc>
                <a:tc hMerge="1">
                  <a:txBody>
                    <a:bodyPr/>
                    <a:lstStyle/>
                    <a:p>
                      <a:endParaRPr lang="en-US" dirty="0"/>
                    </a:p>
                  </a:txBody>
                  <a:tcPr/>
                </a:tc>
                <a:tc hMerge="1">
                  <a:txBody>
                    <a:bodyPr/>
                    <a:lstStyle/>
                    <a:p>
                      <a:endParaRPr lang="en-US" dirty="0"/>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20</a:t>
            </a:fld>
            <a:endParaRPr lang="en-US" sz="2000" dirty="0"/>
          </a:p>
        </p:txBody>
      </p:sp>
    </p:spTree>
    <p:extLst>
      <p:ext uri="{BB962C8B-B14F-4D97-AF65-F5344CB8AC3E}">
        <p14:creationId xmlns:p14="http://schemas.microsoft.com/office/powerpoint/2010/main" val="460580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Provincial Assessment Results</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0" indent="0">
              <a:buNone/>
            </a:pPr>
            <a:r>
              <a:rPr lang="en-US" sz="1600" b="1" dirty="0" smtClean="0">
                <a:solidFill>
                  <a:schemeClr val="tx2">
                    <a:lumMod val="75000"/>
                    <a:lumOff val="25000"/>
                  </a:schemeClr>
                </a:solidFill>
                <a:latin typeface="Arial Rounded MT Bold" panose="020F0704030504030204" pitchFamily="34" charset="0"/>
              </a:rPr>
              <a:t>Grade 5 Numeracy </a:t>
            </a:r>
            <a:r>
              <a:rPr lang="en-US" sz="1600" b="1" dirty="0" err="1" smtClean="0">
                <a:solidFill>
                  <a:schemeClr val="tx2">
                    <a:lumMod val="75000"/>
                    <a:lumOff val="25000"/>
                  </a:schemeClr>
                </a:solidFill>
                <a:latin typeface="Arial Rounded MT Bold" panose="020F0704030504030204" pitchFamily="34" charset="0"/>
              </a:rPr>
              <a:t>McAdam</a:t>
            </a:r>
            <a:r>
              <a:rPr lang="en-US" sz="1600" b="1" dirty="0" smtClean="0">
                <a:solidFill>
                  <a:schemeClr val="tx2">
                    <a:lumMod val="75000"/>
                    <a:lumOff val="25000"/>
                  </a:schemeClr>
                </a:solidFill>
                <a:latin typeface="Arial Rounded MT Bold" panose="020F0704030504030204" pitchFamily="34" charset="0"/>
              </a:rPr>
              <a:t> Elementary School</a:t>
            </a:r>
          </a:p>
          <a:p>
            <a:pPr marL="0" indent="0">
              <a:buNone/>
            </a:pPr>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1857635642"/>
              </p:ext>
            </p:extLst>
          </p:nvPr>
        </p:nvGraphicFramePr>
        <p:xfrm>
          <a:off x="1581538" y="2156929"/>
          <a:ext cx="6096000" cy="3141304"/>
        </p:xfrm>
        <a:graphic>
          <a:graphicData uri="http://schemas.openxmlformats.org/drawingml/2006/table">
            <a:tbl>
              <a:tblPr firstRow="1" bandRow="1">
                <a:tableStyleId>{5C22544A-7EE6-4342-B048-85BDC9FD1C3A}</a:tableStyleId>
              </a:tblPr>
              <a:tblGrid>
                <a:gridCol w="1524000"/>
                <a:gridCol w="1524000"/>
                <a:gridCol w="1524000"/>
                <a:gridCol w="1524000"/>
              </a:tblGrid>
              <a:tr h="806119">
                <a:tc>
                  <a:txBody>
                    <a:bodyPr/>
                    <a:lstStyle/>
                    <a:p>
                      <a:pPr algn="ctr"/>
                      <a:r>
                        <a:rPr lang="en-US" dirty="0" smtClean="0"/>
                        <a:t>Year</a:t>
                      </a:r>
                      <a:endParaRPr lang="en-US" dirty="0"/>
                    </a:p>
                  </a:txBody>
                  <a:tcPr/>
                </a:tc>
                <a:tc>
                  <a:txBody>
                    <a:bodyPr/>
                    <a:lstStyle/>
                    <a:p>
                      <a:pPr algn="ctr"/>
                      <a:r>
                        <a:rPr lang="en-US" dirty="0" smtClean="0"/>
                        <a:t> </a:t>
                      </a:r>
                      <a:r>
                        <a:rPr lang="en-US" dirty="0" err="1" smtClean="0"/>
                        <a:t>McAdam</a:t>
                      </a:r>
                      <a:r>
                        <a:rPr lang="en-US" dirty="0" smtClean="0"/>
                        <a:t> Elementary</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467037">
                <a:tc>
                  <a:txBody>
                    <a:bodyPr/>
                    <a:lstStyle/>
                    <a:p>
                      <a:pPr algn="ctr"/>
                      <a:r>
                        <a:rPr lang="en-US" sz="1400" b="1" dirty="0" smtClean="0">
                          <a:solidFill>
                            <a:schemeClr val="tx2">
                              <a:lumMod val="75000"/>
                              <a:lumOff val="25000"/>
                            </a:schemeClr>
                          </a:solidFill>
                          <a:latin typeface="Arial Rounded MT Bold" panose="020F0704030504030204" pitchFamily="34" charset="0"/>
                        </a:rPr>
                        <a:t>2009-10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100.0%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54.3% </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59.4%</a:t>
                      </a:r>
                      <a:endParaRPr lang="en-US" sz="1400" b="1"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sz="1400" b="1" dirty="0" smtClean="0">
                          <a:solidFill>
                            <a:schemeClr val="tx2">
                              <a:lumMod val="75000"/>
                              <a:lumOff val="25000"/>
                            </a:schemeClr>
                          </a:solidFill>
                          <a:latin typeface="Arial Rounded MT Bold" panose="020F0704030504030204" pitchFamily="34" charset="0"/>
                        </a:rPr>
                        <a:t>2010-11</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85.7%</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60.4% </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60.8%</a:t>
                      </a:r>
                      <a:endParaRPr lang="en-US" sz="1400" b="1"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sz="1400" b="1" dirty="0" smtClean="0">
                          <a:solidFill>
                            <a:schemeClr val="tx2">
                              <a:lumMod val="75000"/>
                              <a:lumOff val="25000"/>
                            </a:schemeClr>
                          </a:solidFill>
                          <a:latin typeface="Arial Rounded MT Bold" panose="020F0704030504030204" pitchFamily="34" charset="0"/>
                        </a:rPr>
                        <a:t>2011-12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100.0%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63.7% </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63.7%</a:t>
                      </a:r>
                      <a:endParaRPr lang="en-US" sz="1400" b="1"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sz="1400" b="1" dirty="0" smtClean="0">
                          <a:solidFill>
                            <a:schemeClr val="tx2">
                              <a:lumMod val="75000"/>
                              <a:lumOff val="25000"/>
                            </a:schemeClr>
                          </a:solidFill>
                          <a:latin typeface="Arial Rounded MT Bold" panose="020F0704030504030204" pitchFamily="34" charset="0"/>
                        </a:rPr>
                        <a:t>2012-13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100.0%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 64.0%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62.9%</a:t>
                      </a:r>
                      <a:endParaRPr lang="en-US" sz="1400" b="1"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sz="1400" b="1" dirty="0" smtClean="0">
                          <a:solidFill>
                            <a:schemeClr val="tx2">
                              <a:lumMod val="75000"/>
                              <a:lumOff val="25000"/>
                            </a:schemeClr>
                          </a:solidFill>
                          <a:latin typeface="Arial Rounded MT Bold" panose="020F0704030504030204" pitchFamily="34" charset="0"/>
                        </a:rPr>
                        <a:t>*2013-14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NA</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60.0% *</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59.4% *</a:t>
                      </a:r>
                      <a:endParaRPr lang="en-US" sz="1400" b="1" dirty="0">
                        <a:solidFill>
                          <a:schemeClr val="tx2">
                            <a:lumMod val="75000"/>
                            <a:lumOff val="25000"/>
                          </a:schemeClr>
                        </a:solidFill>
                        <a:latin typeface="Arial Rounded MT Bold" panose="020F0704030504030204" pitchFamily="34" charset="0"/>
                      </a:endParaRPr>
                    </a:p>
                  </a:txBody>
                  <a:tcPr/>
                </a:tc>
              </a:tr>
            </a:tbl>
          </a:graphicData>
        </a:graphic>
      </p:graphicFrame>
      <p:sp>
        <p:nvSpPr>
          <p:cNvPr id="5" name="TextBox 4"/>
          <p:cNvSpPr txBox="1"/>
          <p:nvPr/>
        </p:nvSpPr>
        <p:spPr>
          <a:xfrm>
            <a:off x="685800" y="5410200"/>
            <a:ext cx="4267200" cy="381000"/>
          </a:xfrm>
          <a:prstGeom prst="rect">
            <a:avLst/>
          </a:prstGeom>
          <a:noFill/>
        </p:spPr>
        <p:txBody>
          <a:bodyPr wrap="square" rtlCol="0">
            <a:spAutoFit/>
          </a:bodyPr>
          <a:lstStyle/>
          <a:p>
            <a:r>
              <a:rPr lang="en-US" dirty="0" smtClean="0"/>
              <a:t>* Based on a 20% sample of students.</a:t>
            </a:r>
            <a:endParaRPr lang="en-US" dirty="0"/>
          </a:p>
        </p:txBody>
      </p:sp>
      <p:sp>
        <p:nvSpPr>
          <p:cNvPr id="6" name="Footer Placeholder 3"/>
          <p:cNvSpPr>
            <a:spLocks noGrp="1"/>
          </p:cNvSpPr>
          <p:nvPr>
            <p:ph type="ftr" sz="quarter" idx="11"/>
          </p:nvPr>
        </p:nvSpPr>
        <p:spPr>
          <a:xfrm>
            <a:off x="264458" y="6275668"/>
            <a:ext cx="4840941" cy="365125"/>
          </a:xfrm>
        </p:spPr>
        <p:txBody>
          <a:bodyPr/>
          <a:lstStyle/>
          <a:p>
            <a:r>
              <a:rPr lang="en-US" smtClean="0"/>
              <a:t>October 8 , 2015 </a:t>
            </a:r>
            <a:endParaRPr lang="en-US" dirty="0"/>
          </a:p>
        </p:txBody>
      </p:sp>
      <p:sp>
        <p:nvSpPr>
          <p:cNvPr id="7" name="TextBox 6"/>
          <p:cNvSpPr txBox="1"/>
          <p:nvPr/>
        </p:nvSpPr>
        <p:spPr>
          <a:xfrm>
            <a:off x="8321041" y="6400800"/>
            <a:ext cx="655320" cy="276999"/>
          </a:xfrm>
          <a:prstGeom prst="rect">
            <a:avLst/>
          </a:prstGeom>
          <a:noFill/>
        </p:spPr>
        <p:txBody>
          <a:bodyPr wrap="square" rtlCol="0">
            <a:spAutoFit/>
          </a:bodyPr>
          <a:lstStyle/>
          <a:p>
            <a:r>
              <a:rPr lang="en-US" sz="1200" dirty="0" smtClean="0">
                <a:solidFill>
                  <a:schemeClr val="bg1"/>
                </a:solidFill>
              </a:rPr>
              <a:t> </a:t>
            </a:r>
            <a:endParaRPr lang="en-US" sz="2000" dirty="0">
              <a:solidFill>
                <a:schemeClr val="bg1"/>
              </a:solidFill>
            </a:endParaRPr>
          </a:p>
        </p:txBody>
      </p:sp>
      <p:sp>
        <p:nvSpPr>
          <p:cNvPr id="10" name="Slide Number Placeholder 9"/>
          <p:cNvSpPr>
            <a:spLocks noGrp="1"/>
          </p:cNvSpPr>
          <p:nvPr>
            <p:ph type="sldNum" sz="quarter" idx="12"/>
          </p:nvPr>
        </p:nvSpPr>
        <p:spPr>
          <a:xfrm>
            <a:off x="8096251" y="6004906"/>
            <a:ext cx="990600" cy="541523"/>
          </a:xfrm>
        </p:spPr>
        <p:txBody>
          <a:bodyPr/>
          <a:lstStyle/>
          <a:p>
            <a:r>
              <a:rPr lang="en-US" sz="2000" dirty="0" smtClean="0"/>
              <a:t>21</a:t>
            </a:r>
            <a:endParaRPr lang="en-US" sz="2000" dirty="0"/>
          </a:p>
        </p:txBody>
      </p:sp>
    </p:spTree>
    <p:extLst>
      <p:ext uri="{BB962C8B-B14F-4D97-AF65-F5344CB8AC3E}">
        <p14:creationId xmlns:p14="http://schemas.microsoft.com/office/powerpoint/2010/main" val="1131819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Student Perception Data</a:t>
            </a:r>
            <a:endParaRPr lang="en-CA"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1800" b="1" dirty="0" smtClean="0">
                <a:solidFill>
                  <a:schemeClr val="tx2">
                    <a:lumMod val="75000"/>
                    <a:lumOff val="25000"/>
                  </a:schemeClr>
                </a:solidFill>
                <a:latin typeface="Arial Rounded MT Bold" pitchFamily="34" charset="0"/>
              </a:rPr>
              <a:t>Based on the 2014-15 Student Perception Survey Results Grades 4-5 </a:t>
            </a:r>
          </a:p>
          <a:p>
            <a:r>
              <a:rPr lang="en-US" sz="1800" dirty="0" smtClean="0">
                <a:solidFill>
                  <a:schemeClr val="tx2">
                    <a:lumMod val="75000"/>
                    <a:lumOff val="25000"/>
                  </a:schemeClr>
                </a:solidFill>
                <a:latin typeface="Arial Rounded MT Bold" pitchFamily="34" charset="0"/>
              </a:rPr>
              <a:t>62% of students reported that they feel accepted and valued by peers and others in the building, contributing to a positive sense of belonging. * Canadian norm is 86%.</a:t>
            </a:r>
          </a:p>
          <a:p>
            <a:r>
              <a:rPr lang="en-US" sz="1800" dirty="0" smtClean="0">
                <a:solidFill>
                  <a:schemeClr val="tx2">
                    <a:lumMod val="75000"/>
                    <a:lumOff val="25000"/>
                  </a:schemeClr>
                </a:solidFill>
                <a:latin typeface="Arial Rounded MT Bold" pitchFamily="34" charset="0"/>
              </a:rPr>
              <a:t>68% of students reported that they feel safe attending their school. * Canadian norm is 69%.</a:t>
            </a:r>
          </a:p>
          <a:p>
            <a:r>
              <a:rPr lang="en-US" sz="1800" dirty="0" smtClean="0">
                <a:solidFill>
                  <a:schemeClr val="tx2">
                    <a:lumMod val="75000"/>
                    <a:lumOff val="25000"/>
                  </a:schemeClr>
                </a:solidFill>
                <a:latin typeface="Arial Rounded MT Bold" pitchFamily="34" charset="0"/>
              </a:rPr>
              <a:t>100% of students reported that they value school outcomes and the importance of education to their future. Canadian norm is 96%.</a:t>
            </a:r>
          </a:p>
          <a:p>
            <a:r>
              <a:rPr lang="en-US" sz="1800" dirty="0" smtClean="0">
                <a:solidFill>
                  <a:schemeClr val="tx2">
                    <a:lumMod val="75000"/>
                    <a:lumOff val="25000"/>
                  </a:schemeClr>
                </a:solidFill>
                <a:latin typeface="Arial Rounded MT Bold" pitchFamily="34" charset="0"/>
              </a:rPr>
              <a:t>68% of students reported that they were interested and motivated in their learning. * Canadian norm is 74%.</a:t>
            </a:r>
          </a:p>
          <a:p>
            <a:pPr marL="0" indent="0">
              <a:buNone/>
            </a:pPr>
            <a:r>
              <a:rPr lang="en-US" sz="1600" dirty="0"/>
              <a:t>For a complete review of the school based Tell Them From Me Reports please visit the ASD-W sustainability site at </a:t>
            </a:r>
            <a:r>
              <a:rPr lang="en-US" sz="1600" dirty="0" smtClean="0">
                <a:solidFill>
                  <a:schemeClr val="accent6"/>
                </a:solidFill>
                <a:hlinkClick r:id="rId2"/>
              </a:rPr>
              <a:t>www.asd-w.nbed.nb.ca</a:t>
            </a:r>
            <a:r>
              <a:rPr lang="en-US" sz="1600" dirty="0" smtClean="0">
                <a:solidFill>
                  <a:schemeClr val="accent6"/>
                </a:solidFill>
              </a:rPr>
              <a:t> </a:t>
            </a:r>
            <a:r>
              <a:rPr lang="en-US" sz="1600" dirty="0" smtClean="0"/>
              <a:t>and </a:t>
            </a:r>
            <a:r>
              <a:rPr lang="en-US" sz="1600" dirty="0"/>
              <a:t>follow the sustainability links.</a:t>
            </a:r>
          </a:p>
          <a:p>
            <a:pPr marL="0" indent="0">
              <a:buNone/>
            </a:pPr>
            <a:endParaRPr lang="en-CA" sz="1600"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22</a:t>
            </a:fld>
            <a:endParaRPr lang="en-US" sz="2000" dirty="0"/>
          </a:p>
        </p:txBody>
      </p:sp>
    </p:spTree>
    <p:extLst>
      <p:ext uri="{BB962C8B-B14F-4D97-AF65-F5344CB8AC3E}">
        <p14:creationId xmlns:p14="http://schemas.microsoft.com/office/powerpoint/2010/main" val="3732977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solidFill>
                  <a:schemeClr val="tx2">
                    <a:lumMod val="75000"/>
                    <a:lumOff val="25000"/>
                  </a:schemeClr>
                </a:solidFill>
                <a:latin typeface="Arial Rounded MT Bold" pitchFamily="34" charset="0"/>
              </a:rPr>
              <a:t>School Benefits</a:t>
            </a:r>
            <a:endParaRPr lang="en-CA"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xfrm>
            <a:off x="549275" y="1600200"/>
            <a:ext cx="8042276" cy="4675467"/>
          </a:xfrm>
        </p:spPr>
        <p:txBody>
          <a:bodyPr>
            <a:normAutofit fontScale="92500" lnSpcReduction="10000"/>
          </a:bodyPr>
          <a:lstStyle/>
          <a:p>
            <a:r>
              <a:rPr lang="en-US" dirty="0" smtClean="0">
                <a:solidFill>
                  <a:schemeClr val="tx2">
                    <a:lumMod val="75000"/>
                    <a:lumOff val="25000"/>
                  </a:schemeClr>
                </a:solidFill>
                <a:latin typeface="Arial Rounded MT Bold" pitchFamily="34" charset="0"/>
              </a:rPr>
              <a:t>Strong knowledge of individual students, as well as their strengths and needs.</a:t>
            </a:r>
          </a:p>
          <a:p>
            <a:r>
              <a:rPr lang="en-US" dirty="0" smtClean="0">
                <a:solidFill>
                  <a:schemeClr val="tx2">
                    <a:lumMod val="75000"/>
                    <a:lumOff val="25000"/>
                  </a:schemeClr>
                </a:solidFill>
                <a:latin typeface="Arial Rounded MT Bold" pitchFamily="34" charset="0"/>
              </a:rPr>
              <a:t>All students are active participants in school wide initiatives. </a:t>
            </a:r>
          </a:p>
          <a:p>
            <a:r>
              <a:rPr lang="en-US" dirty="0" smtClean="0">
                <a:solidFill>
                  <a:schemeClr val="tx2">
                    <a:lumMod val="75000"/>
                    <a:lumOff val="25000"/>
                  </a:schemeClr>
                </a:solidFill>
                <a:latin typeface="Arial Rounded MT Bold" pitchFamily="34" charset="0"/>
              </a:rPr>
              <a:t>Smaller class settings create an opportunity for staff to provide one on one attention more readily and allow for an emphasis to be placed on pro-social </a:t>
            </a:r>
            <a:r>
              <a:rPr lang="en-US" dirty="0" err="1" smtClean="0">
                <a:solidFill>
                  <a:schemeClr val="tx2">
                    <a:lumMod val="75000"/>
                    <a:lumOff val="25000"/>
                  </a:schemeClr>
                </a:solidFill>
                <a:latin typeface="Arial Rounded MT Bold" pitchFamily="34" charset="0"/>
              </a:rPr>
              <a:t>behaviours</a:t>
            </a:r>
            <a:r>
              <a:rPr lang="en-US" dirty="0" smtClean="0">
                <a:solidFill>
                  <a:schemeClr val="tx2">
                    <a:lumMod val="75000"/>
                    <a:lumOff val="25000"/>
                  </a:schemeClr>
                </a:solidFill>
                <a:latin typeface="Arial Rounded MT Bold" pitchFamily="34" charset="0"/>
              </a:rPr>
              <a:t> throughout the school community.</a:t>
            </a:r>
          </a:p>
          <a:p>
            <a:r>
              <a:rPr lang="en-US" dirty="0" smtClean="0">
                <a:solidFill>
                  <a:schemeClr val="tx2">
                    <a:lumMod val="75000"/>
                    <a:lumOff val="25000"/>
                  </a:schemeClr>
                </a:solidFill>
                <a:latin typeface="Arial Rounded MT Bold" pitchFamily="34" charset="0"/>
              </a:rPr>
              <a:t>A culture of collaboration is established among staff.</a:t>
            </a:r>
          </a:p>
          <a:p>
            <a:r>
              <a:rPr lang="en-US" dirty="0" smtClean="0">
                <a:solidFill>
                  <a:schemeClr val="tx2">
                    <a:lumMod val="75000"/>
                    <a:lumOff val="25000"/>
                  </a:schemeClr>
                </a:solidFill>
                <a:latin typeface="Arial Rounded MT Bold" pitchFamily="34" charset="0"/>
              </a:rPr>
              <a:t>Staff, parents and students have developed a strong community culture within the school. </a:t>
            </a:r>
            <a:endParaRPr lang="en-CA"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23</a:t>
            </a:fld>
            <a:endParaRPr lang="en-US" sz="2000" dirty="0"/>
          </a:p>
        </p:txBody>
      </p:sp>
    </p:spTree>
    <p:extLst>
      <p:ext uri="{BB962C8B-B14F-4D97-AF65-F5344CB8AC3E}">
        <p14:creationId xmlns:p14="http://schemas.microsoft.com/office/powerpoint/2010/main" val="3557957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solidFill>
                  <a:schemeClr val="tx2">
                    <a:lumMod val="75000"/>
                    <a:lumOff val="25000"/>
                  </a:schemeClr>
                </a:solidFill>
                <a:latin typeface="Arial Rounded MT Bold" pitchFamily="34" charset="0"/>
              </a:rPr>
              <a:t>School Challenges</a:t>
            </a:r>
            <a:endParaRPr lang="en-CA"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dirty="0" smtClean="0">
              <a:solidFill>
                <a:schemeClr val="tx2">
                  <a:lumMod val="75000"/>
                  <a:lumOff val="25000"/>
                </a:schemeClr>
              </a:solidFill>
              <a:latin typeface="Arial Rounded MT Bold" pitchFamily="34" charset="0"/>
            </a:endParaRPr>
          </a:p>
          <a:p>
            <a:r>
              <a:rPr lang="en-US" dirty="0" smtClean="0">
                <a:solidFill>
                  <a:schemeClr val="tx2">
                    <a:lumMod val="75000"/>
                    <a:lumOff val="25000"/>
                  </a:schemeClr>
                </a:solidFill>
                <a:latin typeface="Arial Rounded MT Bold" pitchFamily="34" charset="0"/>
              </a:rPr>
              <a:t>Staff </a:t>
            </a:r>
            <a:r>
              <a:rPr lang="en-US" dirty="0">
                <a:solidFill>
                  <a:schemeClr val="tx2">
                    <a:lumMod val="75000"/>
                    <a:lumOff val="25000"/>
                  </a:schemeClr>
                </a:solidFill>
                <a:latin typeface="Arial Rounded MT Bold" pitchFamily="34" charset="0"/>
              </a:rPr>
              <a:t>in positions of responsibility are often required to teach specialty subjects and have a large percentage of time dedicated to teaching.</a:t>
            </a:r>
          </a:p>
          <a:p>
            <a:r>
              <a:rPr lang="en-US" dirty="0" smtClean="0">
                <a:solidFill>
                  <a:schemeClr val="tx2">
                    <a:lumMod val="75000"/>
                    <a:lumOff val="25000"/>
                  </a:schemeClr>
                </a:solidFill>
                <a:latin typeface="Arial Rounded MT Bold" pitchFamily="34" charset="0"/>
              </a:rPr>
              <a:t>Teacher teaming opportunities are sometimes challenging due to teacher schedules and supervision schedules.  This is in large part due to a small number of teaching staff.  Funding </a:t>
            </a:r>
            <a:r>
              <a:rPr lang="en-US" dirty="0">
                <a:solidFill>
                  <a:schemeClr val="tx2">
                    <a:lumMod val="75000"/>
                    <a:lumOff val="25000"/>
                  </a:schemeClr>
                </a:solidFill>
                <a:latin typeface="Arial Rounded MT Bold" pitchFamily="34" charset="0"/>
              </a:rPr>
              <a:t>for educational staff is based on student enrolment. </a:t>
            </a:r>
          </a:p>
          <a:p>
            <a:endParaRPr lang="en-CA" dirty="0">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24</a:t>
            </a:fld>
            <a:endParaRPr lang="en-US" sz="2000" dirty="0"/>
          </a:p>
        </p:txBody>
      </p:sp>
    </p:spTree>
    <p:extLst>
      <p:ext uri="{BB962C8B-B14F-4D97-AF65-F5344CB8AC3E}">
        <p14:creationId xmlns:p14="http://schemas.microsoft.com/office/powerpoint/2010/main" val="1128257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err="1" smtClean="0">
                <a:solidFill>
                  <a:schemeClr val="tx2">
                    <a:lumMod val="75000"/>
                    <a:lumOff val="25000"/>
                  </a:schemeClr>
                </a:solidFill>
              </a:rPr>
              <a:t>McAdam</a:t>
            </a:r>
            <a:r>
              <a:rPr lang="en-CA" sz="3200" b="1" dirty="0" smtClean="0">
                <a:solidFill>
                  <a:schemeClr val="tx2">
                    <a:lumMod val="75000"/>
                    <a:lumOff val="25000"/>
                  </a:schemeClr>
                </a:solidFill>
              </a:rPr>
              <a:t> Building Summary</a:t>
            </a:r>
            <a:endParaRPr lang="en-CA" sz="3200" b="1" dirty="0">
              <a:solidFill>
                <a:schemeClr val="tx2">
                  <a:lumMod val="75000"/>
                  <a:lumOff val="25000"/>
                </a:schemeClr>
              </a:solidFill>
            </a:endParaRPr>
          </a:p>
        </p:txBody>
      </p:sp>
      <p:sp>
        <p:nvSpPr>
          <p:cNvPr id="3" name="Content Placeholder 2"/>
          <p:cNvSpPr>
            <a:spLocks noGrp="1"/>
          </p:cNvSpPr>
          <p:nvPr>
            <p:ph idx="1"/>
          </p:nvPr>
        </p:nvSpPr>
        <p:spPr/>
        <p:txBody>
          <a:bodyPr/>
          <a:lstStyle/>
          <a:p>
            <a:r>
              <a:rPr lang="en-US" dirty="0" smtClean="0">
                <a:solidFill>
                  <a:schemeClr val="tx2">
                    <a:lumMod val="75000"/>
                    <a:lumOff val="25000"/>
                  </a:schemeClr>
                </a:solidFill>
                <a:latin typeface="Arial Rounded MT Bold" pitchFamily="34" charset="0"/>
              </a:rPr>
              <a:t> </a:t>
            </a:r>
            <a:r>
              <a:rPr lang="en-US" sz="2800" dirty="0" err="1">
                <a:solidFill>
                  <a:schemeClr val="tx2">
                    <a:lumMod val="75000"/>
                    <a:lumOff val="25000"/>
                  </a:schemeClr>
                </a:solidFill>
                <a:latin typeface="Arial Rounded MT Bold" pitchFamily="34" charset="0"/>
              </a:rPr>
              <a:t>McAdam</a:t>
            </a:r>
            <a:r>
              <a:rPr lang="en-US" sz="2800" dirty="0">
                <a:solidFill>
                  <a:schemeClr val="tx2">
                    <a:lumMod val="75000"/>
                    <a:lumOff val="25000"/>
                  </a:schemeClr>
                </a:solidFill>
                <a:latin typeface="Arial Rounded MT Bold" pitchFamily="34" charset="0"/>
              </a:rPr>
              <a:t> Elementary was constructed in </a:t>
            </a:r>
            <a:r>
              <a:rPr lang="en-US" sz="2800" dirty="0" smtClean="0">
                <a:solidFill>
                  <a:schemeClr val="tx2">
                    <a:lumMod val="75000"/>
                    <a:lumOff val="25000"/>
                  </a:schemeClr>
                </a:solidFill>
                <a:latin typeface="Arial Rounded MT Bold" pitchFamily="34" charset="0"/>
              </a:rPr>
              <a:t>1945.</a:t>
            </a:r>
            <a:endParaRPr lang="en-US" sz="2800" dirty="0">
              <a:solidFill>
                <a:schemeClr val="tx2">
                  <a:lumMod val="75000"/>
                  <a:lumOff val="25000"/>
                </a:schemeClr>
              </a:solidFill>
              <a:latin typeface="Arial Rounded MT Bold" pitchFamily="34" charset="0"/>
            </a:endParaRPr>
          </a:p>
          <a:p>
            <a:r>
              <a:rPr lang="en-US" sz="2800" dirty="0">
                <a:solidFill>
                  <a:schemeClr val="tx2">
                    <a:lumMod val="75000"/>
                    <a:lumOff val="25000"/>
                  </a:schemeClr>
                </a:solidFill>
                <a:latin typeface="Arial Rounded MT Bold" pitchFamily="34" charset="0"/>
              </a:rPr>
              <a:t>An addition was built and extensive renovations were completed in 1982.</a:t>
            </a:r>
          </a:p>
          <a:p>
            <a:r>
              <a:rPr lang="en-US" sz="2800" dirty="0">
                <a:solidFill>
                  <a:schemeClr val="tx2">
                    <a:lumMod val="75000"/>
                    <a:lumOff val="25000"/>
                  </a:schemeClr>
                </a:solidFill>
                <a:latin typeface="Arial Rounded MT Bold" pitchFamily="34" charset="0"/>
              </a:rPr>
              <a:t>The renovations in 1982 included:</a:t>
            </a:r>
          </a:p>
          <a:p>
            <a:pPr marL="863600" lvl="1" indent="-514350">
              <a:buFont typeface="+mj-lt"/>
              <a:buAutoNum type="romanLcPeriod"/>
            </a:pPr>
            <a:r>
              <a:rPr lang="en-US" sz="2400" dirty="0">
                <a:solidFill>
                  <a:schemeClr val="tx2">
                    <a:lumMod val="75000"/>
                    <a:lumOff val="25000"/>
                  </a:schemeClr>
                </a:solidFill>
                <a:latin typeface="Arial Rounded MT Bold" pitchFamily="34" charset="0"/>
              </a:rPr>
              <a:t>New electric boiler</a:t>
            </a:r>
          </a:p>
          <a:p>
            <a:pPr marL="863600" lvl="1" indent="-514350">
              <a:buFont typeface="+mj-lt"/>
              <a:buAutoNum type="romanLcPeriod"/>
            </a:pPr>
            <a:r>
              <a:rPr lang="en-US" sz="2400" dirty="0">
                <a:solidFill>
                  <a:schemeClr val="tx2">
                    <a:lumMod val="75000"/>
                    <a:lumOff val="25000"/>
                  </a:schemeClr>
                </a:solidFill>
                <a:latin typeface="Arial Rounded MT Bold" pitchFamily="34" charset="0"/>
              </a:rPr>
              <a:t>New ventilation system</a:t>
            </a:r>
          </a:p>
          <a:p>
            <a:endParaRPr lang="en-US" dirty="0">
              <a:solidFill>
                <a:schemeClr val="tx2">
                  <a:lumMod val="75000"/>
                  <a:lumOff val="25000"/>
                </a:schemeClr>
              </a:solidFill>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25</a:t>
            </a:fld>
            <a:endParaRPr lang="en-US" sz="2000" dirty="0"/>
          </a:p>
        </p:txBody>
      </p:sp>
    </p:spTree>
    <p:extLst>
      <p:ext uri="{BB962C8B-B14F-4D97-AF65-F5344CB8AC3E}">
        <p14:creationId xmlns:p14="http://schemas.microsoft.com/office/powerpoint/2010/main" val="2448006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err="1"/>
              <a:t>McAdam</a:t>
            </a:r>
            <a:r>
              <a:rPr lang="en-US" sz="3200" dirty="0"/>
              <a:t> </a:t>
            </a:r>
            <a:r>
              <a:rPr lang="en-US" sz="3200" dirty="0" smtClean="0"/>
              <a:t>Elementary School Bottom Floor</a:t>
            </a:r>
            <a:endParaRPr lang="en-US" sz="3200"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pic>
        <p:nvPicPr>
          <p:cNvPr id="6"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92906" y="1396215"/>
            <a:ext cx="6705000" cy="49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7F5CE407-6216-4202-80E4-A30DC2F709B2}" type="slidenum">
              <a:rPr lang="en-US" sz="2000" smtClean="0"/>
              <a:pPr/>
              <a:t>26</a:t>
            </a:fld>
            <a:endParaRPr lang="en-US" sz="2000" dirty="0"/>
          </a:p>
        </p:txBody>
      </p:sp>
    </p:spTree>
    <p:extLst>
      <p:ext uri="{BB962C8B-B14F-4D97-AF65-F5344CB8AC3E}">
        <p14:creationId xmlns:p14="http://schemas.microsoft.com/office/powerpoint/2010/main" val="169325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McAdam</a:t>
            </a:r>
            <a:r>
              <a:rPr lang="en-US" sz="3600" dirty="0" smtClean="0"/>
              <a:t> Elementary School Top Floor</a:t>
            </a:r>
            <a:endParaRPr lang="en-US" sz="3600"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466795" y="1600200"/>
            <a:ext cx="620723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7F5CE407-6216-4202-80E4-A30DC2F709B2}" type="slidenum">
              <a:rPr lang="en-US" sz="2000" smtClean="0"/>
              <a:pPr/>
              <a:t>27</a:t>
            </a:fld>
            <a:endParaRPr lang="en-US" sz="2000" dirty="0"/>
          </a:p>
        </p:txBody>
      </p:sp>
    </p:spTree>
    <p:extLst>
      <p:ext uri="{BB962C8B-B14F-4D97-AF65-F5344CB8AC3E}">
        <p14:creationId xmlns:p14="http://schemas.microsoft.com/office/powerpoint/2010/main" val="1508527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err="1" smtClean="0">
                <a:solidFill>
                  <a:schemeClr val="tx2">
                    <a:lumMod val="75000"/>
                    <a:lumOff val="25000"/>
                  </a:schemeClr>
                </a:solidFill>
                <a:latin typeface="Arial Rounded MT Bold" pitchFamily="34" charset="0"/>
              </a:rPr>
              <a:t>McAdam</a:t>
            </a:r>
            <a:r>
              <a:rPr lang="en-CA" sz="3600" b="1" dirty="0" smtClean="0">
                <a:solidFill>
                  <a:schemeClr val="tx2">
                    <a:lumMod val="75000"/>
                    <a:lumOff val="25000"/>
                  </a:schemeClr>
                </a:solidFill>
                <a:latin typeface="Arial Rounded MT Bold" pitchFamily="34" charset="0"/>
              </a:rPr>
              <a:t> Elementary School Building</a:t>
            </a:r>
            <a:r>
              <a:rPr lang="en-CA" sz="3600" b="1" dirty="0" smtClean="0">
                <a:solidFill>
                  <a:schemeClr val="tx2">
                    <a:lumMod val="75000"/>
                    <a:lumOff val="25000"/>
                  </a:schemeClr>
                </a:solidFill>
              </a:rPr>
              <a:t> </a:t>
            </a:r>
            <a:r>
              <a:rPr lang="en-CA" sz="3600" b="1" dirty="0" smtClean="0">
                <a:solidFill>
                  <a:schemeClr val="tx2">
                    <a:lumMod val="75000"/>
                    <a:lumOff val="25000"/>
                  </a:schemeClr>
                </a:solidFill>
                <a:latin typeface="Arial Rounded MT Bold" pitchFamily="34" charset="0"/>
              </a:rPr>
              <a:t>Condition</a:t>
            </a:r>
            <a:endParaRPr lang="en-CA"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lstStyle/>
          <a:p>
            <a:r>
              <a:rPr lang="en-US" dirty="0">
                <a:solidFill>
                  <a:schemeClr val="tx2">
                    <a:lumMod val="75000"/>
                    <a:lumOff val="25000"/>
                  </a:schemeClr>
                </a:solidFill>
                <a:latin typeface="Arial Rounded MT Bold" pitchFamily="34" charset="0"/>
              </a:rPr>
              <a:t>Exterior building brick walls are in good condition. Windows and doors are generally in good condition. One of the three main roofs is original and is recommended to be recapped.</a:t>
            </a:r>
          </a:p>
          <a:p>
            <a:r>
              <a:rPr lang="en-US" dirty="0">
                <a:solidFill>
                  <a:schemeClr val="tx2">
                    <a:lumMod val="75000"/>
                    <a:lumOff val="25000"/>
                  </a:schemeClr>
                </a:solidFill>
                <a:latin typeface="Arial Rounded MT Bold" pitchFamily="34" charset="0"/>
              </a:rPr>
              <a:t>Flooring in the corridors and three classrooms is vinyl tile and in good condition. The remainder of the classrooms have carpeting.</a:t>
            </a:r>
          </a:p>
          <a:p>
            <a:r>
              <a:rPr lang="en-US" dirty="0">
                <a:solidFill>
                  <a:schemeClr val="tx2">
                    <a:lumMod val="75000"/>
                    <a:lumOff val="25000"/>
                  </a:schemeClr>
                </a:solidFill>
                <a:latin typeface="Arial Rounded MT Bold" pitchFamily="34" charset="0"/>
              </a:rPr>
              <a:t>Interior walls are constructed of concrete block and in good condition.</a:t>
            </a:r>
            <a:endParaRPr lang="en-CA"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28</a:t>
            </a:fld>
            <a:endParaRPr lang="en-US" sz="2000" dirty="0"/>
          </a:p>
        </p:txBody>
      </p:sp>
    </p:spTree>
    <p:extLst>
      <p:ext uri="{BB962C8B-B14F-4D97-AF65-F5344CB8AC3E}">
        <p14:creationId xmlns:p14="http://schemas.microsoft.com/office/powerpoint/2010/main" val="4088118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7871"/>
            <a:ext cx="8042276" cy="1336956"/>
          </a:xfrm>
        </p:spPr>
        <p:txBody>
          <a:bodyPr/>
          <a:lstStyle/>
          <a:p>
            <a:r>
              <a:rPr lang="en-US" sz="2800" b="1" dirty="0" err="1">
                <a:solidFill>
                  <a:schemeClr val="tx2">
                    <a:lumMod val="75000"/>
                    <a:lumOff val="25000"/>
                  </a:schemeClr>
                </a:solidFill>
                <a:latin typeface="Arial Rounded MT Bold" pitchFamily="34" charset="0"/>
              </a:rPr>
              <a:t>McAdam</a:t>
            </a:r>
            <a:r>
              <a:rPr lang="en-US" sz="2800" b="1" dirty="0">
                <a:solidFill>
                  <a:schemeClr val="tx2">
                    <a:lumMod val="75000"/>
                    <a:lumOff val="25000"/>
                  </a:schemeClr>
                </a:solidFill>
                <a:latin typeface="Arial Rounded MT Bold" pitchFamily="34" charset="0"/>
              </a:rPr>
              <a:t> Elementary School </a:t>
            </a:r>
            <a:br>
              <a:rPr lang="en-US" sz="2800" b="1" dirty="0">
                <a:solidFill>
                  <a:schemeClr val="tx2">
                    <a:lumMod val="75000"/>
                    <a:lumOff val="25000"/>
                  </a:schemeClr>
                </a:solidFill>
                <a:latin typeface="Arial Rounded MT Bold" pitchFamily="34" charset="0"/>
              </a:rPr>
            </a:br>
            <a:r>
              <a:rPr lang="en-US" sz="2800" b="1" dirty="0">
                <a:solidFill>
                  <a:schemeClr val="tx2">
                    <a:lumMod val="75000"/>
                    <a:lumOff val="25000"/>
                  </a:schemeClr>
                </a:solidFill>
                <a:latin typeface="Arial Rounded MT Bold" pitchFamily="34" charset="0"/>
              </a:rPr>
              <a:t> </a:t>
            </a:r>
            <a:r>
              <a:rPr lang="en-US" sz="2800" b="1" dirty="0" smtClean="0">
                <a:solidFill>
                  <a:schemeClr val="tx2">
                    <a:lumMod val="75000"/>
                    <a:lumOff val="25000"/>
                  </a:schemeClr>
                </a:solidFill>
                <a:latin typeface="Arial Rounded MT Bold" pitchFamily="34" charset="0"/>
              </a:rPr>
              <a:t>Building Systems  </a:t>
            </a:r>
            <a:endParaRPr lang="en-US" sz="28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r>
              <a:rPr lang="en-US" sz="2600" dirty="0">
                <a:solidFill>
                  <a:schemeClr val="tx2">
                    <a:lumMod val="75000"/>
                    <a:lumOff val="25000"/>
                  </a:schemeClr>
                </a:solidFill>
                <a:latin typeface="Arial Rounded MT Bold" pitchFamily="34" charset="0"/>
              </a:rPr>
              <a:t>The school has a public address system.</a:t>
            </a:r>
          </a:p>
          <a:p>
            <a:r>
              <a:rPr lang="en-US" sz="2600" dirty="0" smtClean="0">
                <a:solidFill>
                  <a:schemeClr val="tx2">
                    <a:lumMod val="75000"/>
                    <a:lumOff val="25000"/>
                  </a:schemeClr>
                </a:solidFill>
                <a:latin typeface="Arial Rounded MT Bold" pitchFamily="34" charset="0"/>
              </a:rPr>
              <a:t>The school is heated by an electric boiler.</a:t>
            </a:r>
          </a:p>
          <a:p>
            <a:r>
              <a:rPr lang="en-US" sz="2600" dirty="0" smtClean="0">
                <a:solidFill>
                  <a:schemeClr val="tx2">
                    <a:lumMod val="75000"/>
                    <a:lumOff val="25000"/>
                  </a:schemeClr>
                </a:solidFill>
                <a:latin typeface="Arial Rounded MT Bold" pitchFamily="34" charset="0"/>
              </a:rPr>
              <a:t>Mechanical ventilation was installed in 1982.</a:t>
            </a:r>
          </a:p>
          <a:p>
            <a:r>
              <a:rPr lang="en-US" sz="2600" dirty="0" smtClean="0">
                <a:solidFill>
                  <a:schemeClr val="tx2">
                    <a:lumMod val="75000"/>
                    <a:lumOff val="25000"/>
                  </a:schemeClr>
                </a:solidFill>
                <a:latin typeface="Arial Rounded MT Bold" pitchFamily="34" charset="0"/>
              </a:rPr>
              <a:t>The heating is controlled by the thermostats in the individual classrooms, a controls upgrade is to be considered.</a:t>
            </a:r>
          </a:p>
          <a:p>
            <a:r>
              <a:rPr lang="en-US" sz="2600" dirty="0" smtClean="0">
                <a:solidFill>
                  <a:schemeClr val="tx2">
                    <a:lumMod val="75000"/>
                    <a:lumOff val="25000"/>
                  </a:schemeClr>
                </a:solidFill>
                <a:latin typeface="Arial Rounded MT Bold" pitchFamily="34" charset="0"/>
              </a:rPr>
              <a:t>Water and sewage is provided by the Village.</a:t>
            </a:r>
          </a:p>
          <a:p>
            <a:pPr marL="0" indent="0">
              <a:buNone/>
            </a:pPr>
            <a:endParaRPr lang="en-US" sz="2600" dirty="0" smtClean="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December 1, 2014</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29</a:t>
            </a:fld>
            <a:endParaRPr lang="en-US" sz="2000" dirty="0"/>
          </a:p>
        </p:txBody>
      </p:sp>
    </p:spTree>
    <p:extLst>
      <p:ext uri="{BB962C8B-B14F-4D97-AF65-F5344CB8AC3E}">
        <p14:creationId xmlns:p14="http://schemas.microsoft.com/office/powerpoint/2010/main" val="987509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lumMod val="75000"/>
                    <a:lumOff val="25000"/>
                  </a:schemeClr>
                </a:solidFill>
                <a:latin typeface="Arial Rounded MT Bold" pitchFamily="34" charset="0"/>
              </a:rPr>
              <a:t>Provincial Policy 409:  Multi-year School Infrastructure Planning</a:t>
            </a:r>
            <a:endParaRPr lang="en-CA"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62500" lnSpcReduction="20000"/>
          </a:bodyPr>
          <a:lstStyle/>
          <a:p>
            <a:pPr marL="285750" indent="-285750">
              <a:buFont typeface="Arial" pitchFamily="34" charset="0"/>
              <a:buChar char="•"/>
            </a:pPr>
            <a:r>
              <a:rPr lang="en-US" dirty="0">
                <a:solidFill>
                  <a:schemeClr val="tx2">
                    <a:lumMod val="75000"/>
                    <a:lumOff val="25000"/>
                  </a:schemeClr>
                </a:solidFill>
                <a:latin typeface="Arial Rounded MT Bold" panose="020F0704030504030204" pitchFamily="34" charset="0"/>
              </a:rPr>
              <a:t>Outlines a number of responsibilities to do with facilities in our system</a:t>
            </a:r>
          </a:p>
          <a:p>
            <a:pPr marL="285750" indent="-285750">
              <a:buFont typeface="Arial" pitchFamily="34" charset="0"/>
              <a:buChar char="•"/>
            </a:pPr>
            <a:r>
              <a:rPr lang="en-US" dirty="0">
                <a:solidFill>
                  <a:schemeClr val="tx2">
                    <a:lumMod val="75000"/>
                    <a:lumOff val="25000"/>
                  </a:schemeClr>
                </a:solidFill>
                <a:latin typeface="Arial Rounded MT Bold" panose="020F0704030504030204" pitchFamily="34" charset="0"/>
              </a:rPr>
              <a:t>Sections 6.4, 6.5 and 6.6 are relevant for Sustainability Studies</a:t>
            </a:r>
          </a:p>
          <a:p>
            <a:pPr marL="285750" indent="-285750">
              <a:buFont typeface="Arial" pitchFamily="34" charset="0"/>
              <a:buChar char="•"/>
            </a:pPr>
            <a:r>
              <a:rPr lang="en-US" dirty="0">
                <a:solidFill>
                  <a:schemeClr val="tx2">
                    <a:lumMod val="75000"/>
                    <a:lumOff val="25000"/>
                  </a:schemeClr>
                </a:solidFill>
                <a:latin typeface="Arial Rounded MT Bold" panose="020F0704030504030204" pitchFamily="34" charset="0"/>
              </a:rPr>
              <a:t>Three Public Meetings</a:t>
            </a:r>
          </a:p>
          <a:p>
            <a:pPr marL="742950" lvl="1" indent="-285750">
              <a:buFont typeface="Arial" pitchFamily="34" charset="0"/>
              <a:buChar char="•"/>
            </a:pPr>
            <a:r>
              <a:rPr lang="en-US" sz="2000" dirty="0" smtClean="0">
                <a:solidFill>
                  <a:schemeClr val="tx2">
                    <a:lumMod val="75000"/>
                    <a:lumOff val="25000"/>
                  </a:schemeClr>
                </a:solidFill>
                <a:latin typeface="Arial Rounded MT Bold" panose="020F0704030504030204" pitchFamily="34" charset="0"/>
              </a:rPr>
              <a:t>Meeting 1 </a:t>
            </a:r>
            <a:r>
              <a:rPr lang="en-US" sz="2000" dirty="0">
                <a:solidFill>
                  <a:schemeClr val="tx2">
                    <a:lumMod val="75000"/>
                    <a:lumOff val="25000"/>
                  </a:schemeClr>
                </a:solidFill>
                <a:latin typeface="Arial Rounded MT Bold" panose="020F0704030504030204" pitchFamily="34" charset="0"/>
              </a:rPr>
              <a:t>– Presentation of Facts from District regarding </a:t>
            </a:r>
            <a:r>
              <a:rPr lang="en-US" sz="2000" dirty="0" smtClean="0">
                <a:solidFill>
                  <a:schemeClr val="tx2">
                    <a:lumMod val="75000"/>
                    <a:lumOff val="25000"/>
                  </a:schemeClr>
                </a:solidFill>
                <a:latin typeface="Arial Rounded MT Bold" panose="020F0704030504030204" pitchFamily="34" charset="0"/>
              </a:rPr>
              <a:t>School (Policy 409, 6.4.4 )</a:t>
            </a:r>
          </a:p>
          <a:p>
            <a:pPr marL="742950" lvl="1" indent="-285750">
              <a:buFont typeface="Arial" pitchFamily="34" charset="0"/>
              <a:buChar char="•"/>
            </a:pPr>
            <a:r>
              <a:rPr lang="en-US" sz="2000" dirty="0" smtClean="0">
                <a:solidFill>
                  <a:schemeClr val="tx2">
                    <a:lumMod val="75000"/>
                    <a:lumOff val="25000"/>
                  </a:schemeClr>
                </a:solidFill>
                <a:latin typeface="Arial Rounded MT Bold" panose="020F0704030504030204" pitchFamily="34" charset="0"/>
              </a:rPr>
              <a:t>Meeting 2 </a:t>
            </a:r>
            <a:r>
              <a:rPr lang="en-US" sz="2000" dirty="0">
                <a:solidFill>
                  <a:schemeClr val="tx2">
                    <a:lumMod val="75000"/>
                    <a:lumOff val="25000"/>
                  </a:schemeClr>
                </a:solidFill>
                <a:latin typeface="Arial Rounded MT Bold" panose="020F0704030504030204" pitchFamily="34" charset="0"/>
              </a:rPr>
              <a:t>-  Presentation from Stakeholders regarding their thoughts on the sustainability of the school and relevant factors</a:t>
            </a:r>
          </a:p>
          <a:p>
            <a:pPr marL="742950" lvl="1" indent="-285750">
              <a:buFont typeface="Arial" pitchFamily="34" charset="0"/>
              <a:buChar char="•"/>
            </a:pPr>
            <a:r>
              <a:rPr lang="en-US" sz="2000" dirty="0" smtClean="0">
                <a:solidFill>
                  <a:schemeClr val="tx2">
                    <a:lumMod val="75000"/>
                    <a:lumOff val="25000"/>
                  </a:schemeClr>
                </a:solidFill>
                <a:latin typeface="Arial Rounded MT Bold" panose="020F0704030504030204" pitchFamily="34" charset="0"/>
              </a:rPr>
              <a:t>Meeting 3 </a:t>
            </a:r>
            <a:r>
              <a:rPr lang="en-US" sz="2000" dirty="0">
                <a:solidFill>
                  <a:schemeClr val="tx2">
                    <a:lumMod val="75000"/>
                    <a:lumOff val="25000"/>
                  </a:schemeClr>
                </a:solidFill>
                <a:latin typeface="Arial Rounded MT Bold" panose="020F0704030504030204" pitchFamily="34" charset="0"/>
              </a:rPr>
              <a:t>– Final Review of Information by </a:t>
            </a:r>
            <a:r>
              <a:rPr lang="en-US" sz="2000" dirty="0" smtClean="0">
                <a:solidFill>
                  <a:schemeClr val="tx2">
                    <a:lumMod val="75000"/>
                    <a:lumOff val="25000"/>
                  </a:schemeClr>
                </a:solidFill>
                <a:latin typeface="Arial Rounded MT Bold" panose="020F0704030504030204" pitchFamily="34" charset="0"/>
              </a:rPr>
              <a:t>District Education Council (DEC) </a:t>
            </a:r>
            <a:r>
              <a:rPr lang="en-US" sz="2000" dirty="0">
                <a:solidFill>
                  <a:schemeClr val="tx2">
                    <a:lumMod val="75000"/>
                    <a:lumOff val="25000"/>
                  </a:schemeClr>
                </a:solidFill>
                <a:latin typeface="Arial Rounded MT Bold" panose="020F0704030504030204" pitchFamily="34" charset="0"/>
              </a:rPr>
              <a:t>and subsequent motion on next steps</a:t>
            </a:r>
          </a:p>
          <a:p>
            <a:pPr marL="285750" indent="-285750">
              <a:buFont typeface="Arial" pitchFamily="34" charset="0"/>
              <a:buChar char="•"/>
            </a:pPr>
            <a:r>
              <a:rPr lang="en-US" dirty="0">
                <a:solidFill>
                  <a:schemeClr val="tx2">
                    <a:lumMod val="75000"/>
                    <a:lumOff val="25000"/>
                  </a:schemeClr>
                </a:solidFill>
                <a:latin typeface="Arial Rounded MT Bold" panose="020F0704030504030204" pitchFamily="34" charset="0"/>
              </a:rPr>
              <a:t>Not Designed as an “Us-Against-Them” process; public meetings are not designed to facilitate debate between two </a:t>
            </a:r>
            <a:r>
              <a:rPr lang="en-US" dirty="0" smtClean="0">
                <a:solidFill>
                  <a:schemeClr val="tx2">
                    <a:lumMod val="75000"/>
                    <a:lumOff val="25000"/>
                  </a:schemeClr>
                </a:solidFill>
                <a:latin typeface="Arial Rounded MT Bold" panose="020F0704030504030204" pitchFamily="34" charset="0"/>
              </a:rPr>
              <a:t>parties</a:t>
            </a:r>
          </a:p>
          <a:p>
            <a:pPr marL="285750" indent="-285750">
              <a:buFont typeface="Arial" pitchFamily="34" charset="0"/>
              <a:buChar char="•"/>
            </a:pPr>
            <a:r>
              <a:rPr lang="en-US" dirty="0" smtClean="0">
                <a:solidFill>
                  <a:schemeClr val="tx2">
                    <a:lumMod val="75000"/>
                    <a:lumOff val="25000"/>
                  </a:schemeClr>
                </a:solidFill>
                <a:latin typeface="Arial Rounded MT Bold" panose="020F0704030504030204" pitchFamily="34" charset="0"/>
              </a:rPr>
              <a:t>Three Possible Outcomes</a:t>
            </a:r>
          </a:p>
          <a:p>
            <a:pPr marL="622300" lvl="1" indent="-285750">
              <a:buFont typeface="Arial" pitchFamily="34" charset="0"/>
              <a:buChar char="•"/>
            </a:pPr>
            <a:r>
              <a:rPr lang="en-US" dirty="0" smtClean="0">
                <a:solidFill>
                  <a:schemeClr val="tx2">
                    <a:lumMod val="75000"/>
                    <a:lumOff val="25000"/>
                  </a:schemeClr>
                </a:solidFill>
                <a:latin typeface="Arial Rounded MT Bold" panose="020F0704030504030204" pitchFamily="34" charset="0"/>
              </a:rPr>
              <a:t>Status Quo</a:t>
            </a:r>
          </a:p>
          <a:p>
            <a:pPr marL="622300" lvl="1" indent="-285750">
              <a:buFont typeface="Arial" pitchFamily="34" charset="0"/>
              <a:buChar char="•"/>
            </a:pPr>
            <a:r>
              <a:rPr lang="en-US" dirty="0" smtClean="0">
                <a:solidFill>
                  <a:schemeClr val="tx2">
                    <a:lumMod val="75000"/>
                    <a:lumOff val="25000"/>
                  </a:schemeClr>
                </a:solidFill>
                <a:latin typeface="Arial Rounded MT Bold" panose="020F0704030504030204" pitchFamily="34" charset="0"/>
              </a:rPr>
              <a:t>Recommendation to Minister to repair </a:t>
            </a:r>
            <a:r>
              <a:rPr lang="en-US" dirty="0">
                <a:solidFill>
                  <a:schemeClr val="tx2">
                    <a:lumMod val="75000"/>
                    <a:lumOff val="25000"/>
                  </a:schemeClr>
                </a:solidFill>
                <a:latin typeface="Arial Rounded MT Bold" panose="020F0704030504030204" pitchFamily="34" charset="0"/>
              </a:rPr>
              <a:t>the </a:t>
            </a:r>
            <a:r>
              <a:rPr lang="en-US" dirty="0" smtClean="0">
                <a:solidFill>
                  <a:schemeClr val="tx2">
                    <a:lumMod val="75000"/>
                    <a:lumOff val="25000"/>
                  </a:schemeClr>
                </a:solidFill>
                <a:latin typeface="Arial Rounded MT Bold" panose="020F0704030504030204" pitchFamily="34" charset="0"/>
              </a:rPr>
              <a:t>school  </a:t>
            </a:r>
            <a:endParaRPr lang="en-US" dirty="0">
              <a:solidFill>
                <a:schemeClr val="tx2">
                  <a:lumMod val="75000"/>
                  <a:lumOff val="25000"/>
                </a:schemeClr>
              </a:solidFill>
              <a:latin typeface="Arial Rounded MT Bold" panose="020F0704030504030204" pitchFamily="34" charset="0"/>
            </a:endParaRPr>
          </a:p>
          <a:p>
            <a:pPr marL="622300" lvl="1" indent="-285750">
              <a:buFont typeface="Arial" pitchFamily="34" charset="0"/>
              <a:buChar char="•"/>
            </a:pPr>
            <a:r>
              <a:rPr lang="en-US" dirty="0" smtClean="0">
                <a:solidFill>
                  <a:schemeClr val="tx2">
                    <a:lumMod val="75000"/>
                    <a:lumOff val="25000"/>
                  </a:schemeClr>
                </a:solidFill>
                <a:latin typeface="Arial Rounded MT Bold" panose="020F0704030504030204" pitchFamily="34" charset="0"/>
              </a:rPr>
              <a:t>Recommendation to Minister for closure, moving the students elsewhere</a:t>
            </a:r>
            <a:endParaRPr lang="en-CA" dirty="0">
              <a:solidFill>
                <a:schemeClr val="tx2">
                  <a:lumMod val="75000"/>
                  <a:lumOff val="25000"/>
                </a:schemeClr>
              </a:solidFill>
              <a:latin typeface="Arial Rounded MT Bold" panose="020F0704030504030204" pitchFamily="34" charset="0"/>
            </a:endParaRPr>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2000" smtClean="0"/>
              <a:pPr/>
              <a:t>3</a:t>
            </a:fld>
            <a:endParaRPr lang="en-US" sz="2000" dirty="0"/>
          </a:p>
        </p:txBody>
      </p:sp>
    </p:spTree>
    <p:extLst>
      <p:ext uri="{BB962C8B-B14F-4D97-AF65-F5344CB8AC3E}">
        <p14:creationId xmlns:p14="http://schemas.microsoft.com/office/powerpoint/2010/main" val="198784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smtClean="0">
                <a:solidFill>
                  <a:schemeClr val="tx2">
                    <a:lumMod val="75000"/>
                    <a:lumOff val="25000"/>
                  </a:schemeClr>
                </a:solidFill>
                <a:latin typeface="Arial Rounded MT Bold" pitchFamily="34" charset="0"/>
              </a:rPr>
              <a:t>McAdam</a:t>
            </a:r>
            <a:r>
              <a:rPr lang="en-US" sz="2800" b="1" dirty="0" smtClean="0">
                <a:solidFill>
                  <a:schemeClr val="tx2">
                    <a:lumMod val="75000"/>
                    <a:lumOff val="25000"/>
                  </a:schemeClr>
                </a:solidFill>
                <a:latin typeface="Arial Rounded MT Bold" pitchFamily="34" charset="0"/>
              </a:rPr>
              <a:t> Elementary Interior</a:t>
            </a:r>
            <a:endParaRPr lang="en-US" sz="28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r>
              <a:rPr lang="en-US" sz="2600" dirty="0">
                <a:solidFill>
                  <a:schemeClr val="tx2">
                    <a:lumMod val="75000"/>
                    <a:lumOff val="25000"/>
                  </a:schemeClr>
                </a:solidFill>
                <a:latin typeface="Arial Rounded MT Bold" pitchFamily="34" charset="0"/>
              </a:rPr>
              <a:t>Stairways are enclosed to meet fire separation requirements complete with fire rated </a:t>
            </a:r>
            <a:r>
              <a:rPr lang="en-US" sz="2600" dirty="0" smtClean="0">
                <a:solidFill>
                  <a:schemeClr val="tx2">
                    <a:lumMod val="75000"/>
                    <a:lumOff val="25000"/>
                  </a:schemeClr>
                </a:solidFill>
                <a:latin typeface="Arial Rounded MT Bold" pitchFamily="34" charset="0"/>
              </a:rPr>
              <a:t>doors;   classroom </a:t>
            </a:r>
            <a:r>
              <a:rPr lang="en-US" sz="2600" dirty="0">
                <a:solidFill>
                  <a:schemeClr val="tx2">
                    <a:lumMod val="75000"/>
                    <a:lumOff val="25000"/>
                  </a:schemeClr>
                </a:solidFill>
                <a:latin typeface="Arial Rounded MT Bold" pitchFamily="34" charset="0"/>
              </a:rPr>
              <a:t>doors are fire rated as well.</a:t>
            </a:r>
          </a:p>
          <a:p>
            <a:r>
              <a:rPr lang="en-US" sz="2600" dirty="0">
                <a:solidFill>
                  <a:schemeClr val="tx2">
                    <a:lumMod val="75000"/>
                    <a:lumOff val="25000"/>
                  </a:schemeClr>
                </a:solidFill>
                <a:latin typeface="Arial Rounded MT Bold" pitchFamily="34" charset="0"/>
              </a:rPr>
              <a:t>Building is equipped with a fire alarm </a:t>
            </a:r>
            <a:r>
              <a:rPr lang="en-US" sz="2600" dirty="0" smtClean="0">
                <a:solidFill>
                  <a:schemeClr val="tx2">
                    <a:lumMod val="75000"/>
                    <a:lumOff val="25000"/>
                  </a:schemeClr>
                </a:solidFill>
                <a:latin typeface="Arial Rounded MT Bold" pitchFamily="34" charset="0"/>
              </a:rPr>
              <a:t>system and fire </a:t>
            </a:r>
            <a:r>
              <a:rPr lang="en-US" sz="2600" dirty="0">
                <a:solidFill>
                  <a:schemeClr val="tx2">
                    <a:lumMod val="75000"/>
                    <a:lumOff val="25000"/>
                  </a:schemeClr>
                </a:solidFill>
                <a:latin typeface="Arial Rounded MT Bold" pitchFamily="34" charset="0"/>
              </a:rPr>
              <a:t>extinguishers are located throughout the </a:t>
            </a:r>
            <a:r>
              <a:rPr lang="en-US" sz="2600" dirty="0" smtClean="0">
                <a:solidFill>
                  <a:schemeClr val="tx2">
                    <a:lumMod val="75000"/>
                    <a:lumOff val="25000"/>
                  </a:schemeClr>
                </a:solidFill>
                <a:latin typeface="Arial Rounded MT Bold" pitchFamily="34" charset="0"/>
              </a:rPr>
              <a:t>building.</a:t>
            </a:r>
            <a:endParaRPr lang="en-US" sz="2600" dirty="0">
              <a:solidFill>
                <a:schemeClr val="tx2">
                  <a:lumMod val="75000"/>
                  <a:lumOff val="25000"/>
                </a:schemeClr>
              </a:solidFill>
              <a:latin typeface="Arial Rounded MT Bold" pitchFamily="34" charset="0"/>
            </a:endParaRPr>
          </a:p>
          <a:p>
            <a:r>
              <a:rPr lang="en-US" sz="2600" dirty="0" smtClean="0">
                <a:solidFill>
                  <a:schemeClr val="tx2">
                    <a:lumMod val="75000"/>
                    <a:lumOff val="25000"/>
                  </a:schemeClr>
                </a:solidFill>
                <a:latin typeface="Arial Rounded MT Bold" pitchFamily="34" charset="0"/>
              </a:rPr>
              <a:t>The </a:t>
            </a:r>
            <a:r>
              <a:rPr lang="en-US" sz="2600" dirty="0">
                <a:solidFill>
                  <a:schemeClr val="tx2">
                    <a:lumMod val="75000"/>
                    <a:lumOff val="25000"/>
                  </a:schemeClr>
                </a:solidFill>
                <a:latin typeface="Arial Rounded MT Bold" pitchFamily="34" charset="0"/>
              </a:rPr>
              <a:t>building has an </a:t>
            </a:r>
            <a:r>
              <a:rPr lang="en-US" sz="2600" dirty="0" smtClean="0">
                <a:solidFill>
                  <a:schemeClr val="tx2">
                    <a:lumMod val="75000"/>
                    <a:lumOff val="25000"/>
                  </a:schemeClr>
                </a:solidFill>
                <a:latin typeface="Arial Rounded MT Bold" pitchFamily="34" charset="0"/>
              </a:rPr>
              <a:t>elevator, there are barrier-free washrooms on both first and second floors.</a:t>
            </a:r>
          </a:p>
          <a:p>
            <a:endParaRPr lang="en-US" sz="2600"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December 1, 2014</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30</a:t>
            </a:fld>
            <a:endParaRPr lang="en-US" sz="2000" dirty="0"/>
          </a:p>
        </p:txBody>
      </p:sp>
    </p:spTree>
    <p:extLst>
      <p:ext uri="{BB962C8B-B14F-4D97-AF65-F5344CB8AC3E}">
        <p14:creationId xmlns:p14="http://schemas.microsoft.com/office/powerpoint/2010/main" val="4085652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tx2">
                    <a:lumMod val="75000"/>
                    <a:lumOff val="25000"/>
                  </a:schemeClr>
                </a:solidFill>
                <a:latin typeface="Arial Rounded MT Bold" pitchFamily="34" charset="0"/>
              </a:rPr>
              <a:t>McAdam</a:t>
            </a:r>
            <a:r>
              <a:rPr lang="en-US" sz="3200" b="1" dirty="0" smtClean="0">
                <a:solidFill>
                  <a:schemeClr val="tx2">
                    <a:lumMod val="75000"/>
                    <a:lumOff val="25000"/>
                  </a:schemeClr>
                </a:solidFill>
                <a:latin typeface="Arial Rounded MT Bold" pitchFamily="34" charset="0"/>
              </a:rPr>
              <a:t> Elementary Exterior</a:t>
            </a:r>
            <a:endParaRPr lang="en-US" sz="32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endParaRPr lang="en-US" sz="2600" dirty="0" smtClean="0">
              <a:solidFill>
                <a:schemeClr val="tx2">
                  <a:lumMod val="75000"/>
                  <a:lumOff val="25000"/>
                </a:schemeClr>
              </a:solidFill>
              <a:latin typeface="Arial Rounded MT Bold" pitchFamily="34" charset="0"/>
            </a:endParaRPr>
          </a:p>
          <a:p>
            <a:r>
              <a:rPr lang="en-US" sz="2600" dirty="0" smtClean="0">
                <a:solidFill>
                  <a:schemeClr val="tx2">
                    <a:lumMod val="75000"/>
                    <a:lumOff val="25000"/>
                  </a:schemeClr>
                </a:solidFill>
                <a:latin typeface="Arial Rounded MT Bold" pitchFamily="34" charset="0"/>
              </a:rPr>
              <a:t>The parking lot is separated from the bus zone area. </a:t>
            </a:r>
          </a:p>
          <a:p>
            <a:r>
              <a:rPr lang="en-US" sz="2600" dirty="0" smtClean="0">
                <a:solidFill>
                  <a:schemeClr val="tx2">
                    <a:lumMod val="75000"/>
                    <a:lumOff val="25000"/>
                  </a:schemeClr>
                </a:solidFill>
                <a:latin typeface="Arial Rounded MT Bold" pitchFamily="34" charset="0"/>
              </a:rPr>
              <a:t>The parking lot is in fair condition with a few cracks and potholes and is to be considered for asphalt replacement.</a:t>
            </a:r>
          </a:p>
          <a:p>
            <a:pPr marL="0" indent="0">
              <a:buNone/>
            </a:pPr>
            <a:endParaRPr lang="en-US" sz="2600" dirty="0" smtClean="0">
              <a:solidFill>
                <a:schemeClr val="tx2">
                  <a:lumMod val="75000"/>
                  <a:lumOff val="25000"/>
                </a:schemeClr>
              </a:solidFill>
              <a:latin typeface="Arial Rounded MT Bold" pitchFamily="34" charset="0"/>
            </a:endParaRPr>
          </a:p>
          <a:p>
            <a:pPr marL="0" indent="0">
              <a:buNone/>
            </a:pPr>
            <a:endParaRPr lang="en-US" sz="2600" dirty="0" smtClean="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December 1, 2014</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31</a:t>
            </a:fld>
            <a:endParaRPr lang="en-US" sz="2000" dirty="0"/>
          </a:p>
        </p:txBody>
      </p:sp>
    </p:spTree>
    <p:extLst>
      <p:ext uri="{BB962C8B-B14F-4D97-AF65-F5344CB8AC3E}">
        <p14:creationId xmlns:p14="http://schemas.microsoft.com/office/powerpoint/2010/main" val="323426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tx2">
                    <a:lumMod val="75000"/>
                    <a:lumOff val="25000"/>
                  </a:schemeClr>
                </a:solidFill>
                <a:latin typeface="Arial Rounded MT Bold" pitchFamily="34" charset="0"/>
              </a:rPr>
              <a:t>McAdam</a:t>
            </a:r>
            <a:r>
              <a:rPr lang="en-US" sz="3200" b="1" dirty="0" smtClean="0">
                <a:solidFill>
                  <a:schemeClr val="tx2">
                    <a:lumMod val="75000"/>
                    <a:lumOff val="25000"/>
                  </a:schemeClr>
                </a:solidFill>
                <a:latin typeface="Arial Rounded MT Bold" pitchFamily="34" charset="0"/>
              </a:rPr>
              <a:t> Elementary School </a:t>
            </a:r>
            <a:br>
              <a:rPr lang="en-US" sz="3200" b="1" dirty="0" smtClean="0">
                <a:solidFill>
                  <a:schemeClr val="tx2">
                    <a:lumMod val="75000"/>
                    <a:lumOff val="25000"/>
                  </a:schemeClr>
                </a:solidFill>
                <a:latin typeface="Arial Rounded MT Bold" pitchFamily="34" charset="0"/>
              </a:rPr>
            </a:br>
            <a:r>
              <a:rPr lang="en-US" sz="3200" b="1" dirty="0" smtClean="0">
                <a:solidFill>
                  <a:schemeClr val="tx2">
                    <a:lumMod val="75000"/>
                    <a:lumOff val="25000"/>
                  </a:schemeClr>
                </a:solidFill>
                <a:latin typeface="Arial Rounded MT Bold" pitchFamily="34" charset="0"/>
              </a:rPr>
              <a:t>Capital </a:t>
            </a:r>
            <a:r>
              <a:rPr lang="en-US" sz="3200" b="1" dirty="0">
                <a:solidFill>
                  <a:schemeClr val="tx2">
                    <a:lumMod val="75000"/>
                    <a:lumOff val="25000"/>
                  </a:schemeClr>
                </a:solidFill>
                <a:latin typeface="Arial Rounded MT Bold" pitchFamily="34" charset="0"/>
              </a:rPr>
              <a:t>Investments </a:t>
            </a:r>
            <a:endParaRPr lang="en-CA" sz="3200" b="1"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48857553"/>
              </p:ext>
            </p:extLst>
          </p:nvPr>
        </p:nvGraphicFramePr>
        <p:xfrm>
          <a:off x="549273" y="2431247"/>
          <a:ext cx="8339232" cy="1672980"/>
        </p:xfrm>
        <a:graphic>
          <a:graphicData uri="http://schemas.openxmlformats.org/drawingml/2006/table">
            <a:tbl>
              <a:tblPr firstRow="1" bandRow="1">
                <a:tableStyleId>{5C22544A-7EE6-4342-B048-85BDC9FD1C3A}</a:tableStyleId>
              </a:tblPr>
              <a:tblGrid>
                <a:gridCol w="2779744"/>
                <a:gridCol w="2779744"/>
                <a:gridCol w="2779744"/>
              </a:tblGrid>
              <a:tr h="238862">
                <a:tc>
                  <a:txBody>
                    <a:bodyPr/>
                    <a:lstStyle/>
                    <a:p>
                      <a:pPr algn="ctr"/>
                      <a:r>
                        <a:rPr lang="en-US" dirty="0" smtClean="0">
                          <a:latin typeface="Arial Rounded MT Bold" pitchFamily="34" charset="0"/>
                        </a:rPr>
                        <a:t>Year</a:t>
                      </a:r>
                      <a:endParaRPr lang="en-US" dirty="0">
                        <a:latin typeface="Arial Rounded MT Bold" pitchFamily="34" charset="0"/>
                      </a:endParaRPr>
                    </a:p>
                  </a:txBody>
                  <a:tcPr/>
                </a:tc>
                <a:tc>
                  <a:txBody>
                    <a:bodyPr/>
                    <a:lstStyle/>
                    <a:p>
                      <a:pPr algn="ctr"/>
                      <a:r>
                        <a:rPr lang="en-US" dirty="0" smtClean="0">
                          <a:latin typeface="Arial Rounded MT Bold" pitchFamily="34" charset="0"/>
                        </a:rPr>
                        <a:t>Scope of</a:t>
                      </a:r>
                      <a:r>
                        <a:rPr lang="en-US" baseline="0" dirty="0" smtClean="0">
                          <a:latin typeface="Arial Rounded MT Bold" pitchFamily="34" charset="0"/>
                        </a:rPr>
                        <a:t> Work</a:t>
                      </a:r>
                      <a:endParaRPr lang="en-US" dirty="0">
                        <a:latin typeface="Arial Rounded MT Bold" pitchFamily="34" charset="0"/>
                      </a:endParaRPr>
                    </a:p>
                  </a:txBody>
                  <a:tcPr/>
                </a:tc>
                <a:tc>
                  <a:txBody>
                    <a:bodyPr/>
                    <a:lstStyle/>
                    <a:p>
                      <a:pPr algn="ctr"/>
                      <a:r>
                        <a:rPr lang="en-US" dirty="0" smtClean="0">
                          <a:latin typeface="Arial Rounded MT Bold" pitchFamily="34" charset="0"/>
                        </a:rPr>
                        <a:t>Cost </a:t>
                      </a:r>
                      <a:endParaRPr lang="en-US" dirty="0">
                        <a:latin typeface="Arial Rounded MT Bold" pitchFamily="34" charset="0"/>
                      </a:endParaRPr>
                    </a:p>
                  </a:txBody>
                  <a:tcPr/>
                </a:tc>
              </a:tr>
              <a:tr h="653610">
                <a:tc>
                  <a:txBody>
                    <a:bodyPr/>
                    <a:lstStyle/>
                    <a:p>
                      <a:pPr algn="ctr"/>
                      <a:r>
                        <a:rPr lang="en-US" b="1" dirty="0" smtClean="0">
                          <a:solidFill>
                            <a:schemeClr val="tx2">
                              <a:lumMod val="75000"/>
                              <a:lumOff val="25000"/>
                            </a:schemeClr>
                          </a:solidFill>
                          <a:latin typeface="Arial Rounded MT Bold" pitchFamily="34" charset="0"/>
                        </a:rPr>
                        <a:t>2000</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Heating and Ventilation maintenance</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$15,000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r>
                        <a:rPr lang="en-US" b="1" dirty="0" smtClean="0">
                          <a:solidFill>
                            <a:schemeClr val="tx2">
                              <a:lumMod val="75000"/>
                              <a:lumOff val="25000"/>
                            </a:schemeClr>
                          </a:solidFill>
                          <a:latin typeface="Arial Rounded MT Bold" pitchFamily="34" charset="0"/>
                        </a:rPr>
                        <a:t>2004</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Roof replacement</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$95,003</a:t>
                      </a:r>
                      <a:endParaRPr lang="en-US" b="1" dirty="0">
                        <a:solidFill>
                          <a:schemeClr val="tx2">
                            <a:lumMod val="75000"/>
                            <a:lumOff val="25000"/>
                          </a:schemeClr>
                        </a:solidFill>
                        <a:latin typeface="Arial Rounded MT Bold" pitchFamily="34" charset="0"/>
                      </a:endParaRPr>
                    </a:p>
                  </a:txBody>
                  <a:tcPr/>
                </a:tc>
              </a:tr>
            </a:tbl>
          </a:graphicData>
        </a:graphic>
      </p:graphicFrame>
      <p:sp>
        <p:nvSpPr>
          <p:cNvPr id="7" name="Slide Number Placeholder 6"/>
          <p:cNvSpPr>
            <a:spLocks noGrp="1"/>
          </p:cNvSpPr>
          <p:nvPr>
            <p:ph type="sldNum" sz="quarter" idx="12"/>
          </p:nvPr>
        </p:nvSpPr>
        <p:spPr/>
        <p:txBody>
          <a:bodyPr/>
          <a:lstStyle/>
          <a:p>
            <a:fld id="{7F5CE407-6216-4202-80E4-A30DC2F709B2}" type="slidenum">
              <a:rPr lang="en-US" sz="2000" smtClean="0"/>
              <a:pPr/>
              <a:t>32</a:t>
            </a:fld>
            <a:endParaRPr lang="en-US" sz="2000" dirty="0"/>
          </a:p>
        </p:txBody>
      </p:sp>
    </p:spTree>
    <p:extLst>
      <p:ext uri="{BB962C8B-B14F-4D97-AF65-F5344CB8AC3E}">
        <p14:creationId xmlns:p14="http://schemas.microsoft.com/office/powerpoint/2010/main" val="1377208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3776"/>
            <a:ext cx="8042276" cy="1096384"/>
          </a:xfrm>
        </p:spPr>
        <p:txBody>
          <a:bodyPr/>
          <a:lstStyle/>
          <a:p>
            <a:r>
              <a:rPr lang="en-US" sz="2800" b="1" dirty="0" err="1" smtClean="0">
                <a:solidFill>
                  <a:schemeClr val="tx2">
                    <a:lumMod val="75000"/>
                    <a:lumOff val="25000"/>
                  </a:schemeClr>
                </a:solidFill>
                <a:latin typeface="Arial Rounded MT Bold" pitchFamily="34" charset="0"/>
              </a:rPr>
              <a:t>McAdam</a:t>
            </a:r>
            <a:r>
              <a:rPr lang="en-US" sz="2800" b="1" dirty="0" smtClean="0">
                <a:solidFill>
                  <a:schemeClr val="tx2">
                    <a:lumMod val="75000"/>
                    <a:lumOff val="25000"/>
                  </a:schemeClr>
                </a:solidFill>
                <a:latin typeface="Arial Rounded MT Bold" pitchFamily="34" charset="0"/>
              </a:rPr>
              <a:t> Elementary School </a:t>
            </a:r>
            <a:br>
              <a:rPr lang="en-US" sz="2800" b="1" dirty="0" smtClean="0">
                <a:solidFill>
                  <a:schemeClr val="tx2">
                    <a:lumMod val="75000"/>
                    <a:lumOff val="25000"/>
                  </a:schemeClr>
                </a:solidFill>
                <a:latin typeface="Arial Rounded MT Bold" pitchFamily="34" charset="0"/>
              </a:rPr>
            </a:br>
            <a:r>
              <a:rPr lang="en-US" sz="2800" b="1" dirty="0" smtClean="0">
                <a:solidFill>
                  <a:schemeClr val="tx2">
                    <a:lumMod val="75000"/>
                    <a:lumOff val="25000"/>
                  </a:schemeClr>
                </a:solidFill>
                <a:latin typeface="Arial Rounded MT Bold" pitchFamily="34" charset="0"/>
              </a:rPr>
              <a:t>Physical </a:t>
            </a:r>
            <a:r>
              <a:rPr lang="en-US" sz="2800" b="1" dirty="0">
                <a:solidFill>
                  <a:schemeClr val="tx2">
                    <a:lumMod val="75000"/>
                    <a:lumOff val="25000"/>
                  </a:schemeClr>
                </a:solidFill>
                <a:latin typeface="Arial Rounded MT Bold" pitchFamily="34" charset="0"/>
              </a:rPr>
              <a:t>Plant Status</a:t>
            </a:r>
            <a:endParaRPr lang="en-CA" sz="2800"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69846933"/>
              </p:ext>
            </p:extLst>
          </p:nvPr>
        </p:nvGraphicFramePr>
        <p:xfrm>
          <a:off x="264458" y="1446245"/>
          <a:ext cx="8624049" cy="4393925"/>
        </p:xfrm>
        <a:graphic>
          <a:graphicData uri="http://schemas.openxmlformats.org/drawingml/2006/table">
            <a:tbl>
              <a:tblPr firstRow="1" bandRow="1">
                <a:tableStyleId>{5C22544A-7EE6-4342-B048-85BDC9FD1C3A}</a:tableStyleId>
              </a:tblPr>
              <a:tblGrid>
                <a:gridCol w="2156012"/>
                <a:gridCol w="1928176"/>
                <a:gridCol w="2570314"/>
                <a:gridCol w="1969547"/>
              </a:tblGrid>
              <a:tr h="11196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Building Exterior and Site</a:t>
                      </a:r>
                      <a:endParaRPr lang="en-CA" sz="1800" dirty="0" smtClean="0">
                        <a:latin typeface="Arial Rounded MT Bold" pitchFamily="34" charset="0"/>
                        <a:ea typeface="Times New Roman"/>
                      </a:endParaRPr>
                    </a:p>
                  </a:txBody>
                  <a:tcPr/>
                </a:tc>
                <a:tc hMerge="1">
                  <a:txBody>
                    <a:bodyPr/>
                    <a:lstStyle/>
                    <a:p>
                      <a:endParaRPr lang="en-CA" dirty="0"/>
                    </a:p>
                  </a:txBody>
                  <a:tcPr/>
                </a:tc>
                <a:tc>
                  <a:txBody>
                    <a:bodyPr/>
                    <a:lstStyle/>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Description</a:t>
                      </a:r>
                      <a:endParaRPr lang="en-CA" sz="1800" dirty="0" smtClean="0">
                        <a:latin typeface="Arial Rounded MT Bold" pitchFamily="34" charset="0"/>
                        <a:ea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Estimated Cost</a:t>
                      </a:r>
                      <a:endParaRPr lang="en-CA" sz="1800" dirty="0" smtClean="0">
                        <a:latin typeface="Arial Rounded MT Bold" pitchFamily="34" charset="0"/>
                        <a:ea typeface="Times New Roman"/>
                      </a:endParaRPr>
                    </a:p>
                  </a:txBody>
                  <a:tcPr/>
                </a:tc>
              </a:tr>
              <a:tr h="503060">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Site </a:t>
                      </a: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Parking </a:t>
                      </a:r>
                      <a:r>
                        <a:rPr lang="en-US" sz="1800" b="1" baseline="0" dirty="0" smtClean="0">
                          <a:solidFill>
                            <a:schemeClr val="tx2">
                              <a:lumMod val="75000"/>
                              <a:lumOff val="25000"/>
                            </a:schemeClr>
                          </a:solidFill>
                          <a:latin typeface="Arial Rounded MT Bold" pitchFamily="34" charset="0"/>
                          <a:ea typeface="Times New Roman"/>
                        </a:rPr>
                        <a:t> Lot</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 Repaving</a:t>
                      </a:r>
                    </a:p>
                  </a:txBody>
                  <a:tcPr marL="68580" marR="68580" marT="0" marB="0"/>
                </a:tc>
                <a:tc>
                  <a:txBody>
                    <a:bodyPr/>
                    <a:lstStyle/>
                    <a:p>
                      <a:pPr marL="0" marR="0" algn="just">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r>
              <a:tr h="429208">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Site</a:t>
                      </a: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Walkways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Repair Walkways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r h="485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lumOff val="25000"/>
                            </a:schemeClr>
                          </a:solidFill>
                          <a:latin typeface="Arial Rounded MT Bold" pitchFamily="34" charset="0"/>
                          <a:ea typeface="Times New Roman"/>
                          <a:cs typeface="+mn-cs"/>
                        </a:rPr>
                        <a:t>Building Envelope</a:t>
                      </a: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Roof</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Recap roof #4</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r h="485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lumOff val="25000"/>
                            </a:schemeClr>
                          </a:solidFill>
                          <a:latin typeface="Arial Rounded MT Bold" pitchFamily="34" charset="0"/>
                          <a:ea typeface="Times New Roman"/>
                          <a:cs typeface="+mn-cs"/>
                        </a:rPr>
                        <a:t>Building Envelope</a:t>
                      </a:r>
                      <a:endParaRPr lang="en-US"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US" sz="1800" b="1" kern="1200" dirty="0" smtClean="0">
                          <a:solidFill>
                            <a:schemeClr val="tx2">
                              <a:lumMod val="75000"/>
                              <a:lumOff val="25000"/>
                            </a:schemeClr>
                          </a:solidFill>
                          <a:latin typeface="Arial Rounded MT Bold" pitchFamily="34" charset="0"/>
                          <a:ea typeface="Times New Roman"/>
                          <a:cs typeface="+mn-cs"/>
                        </a:rPr>
                        <a:t>Exterior Walls</a:t>
                      </a:r>
                      <a:endParaRPr lang="en-US"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US" sz="1800" b="1" kern="1200" dirty="0" smtClean="0">
                          <a:solidFill>
                            <a:schemeClr val="tx2">
                              <a:lumMod val="75000"/>
                              <a:lumOff val="25000"/>
                            </a:schemeClr>
                          </a:solidFill>
                          <a:latin typeface="Arial Rounded MT Bold" pitchFamily="34" charset="0"/>
                          <a:ea typeface="Times New Roman"/>
                          <a:cs typeface="+mn-cs"/>
                        </a:rPr>
                        <a:t>Masonry Repairs</a:t>
                      </a:r>
                      <a:endParaRPr lang="en-US"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r h="843240">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Building Envelope</a:t>
                      </a: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One set</a:t>
                      </a:r>
                      <a:r>
                        <a:rPr lang="en-US" sz="1800" b="1" baseline="0" dirty="0" smtClean="0">
                          <a:solidFill>
                            <a:schemeClr val="tx2">
                              <a:lumMod val="75000"/>
                              <a:lumOff val="25000"/>
                            </a:schemeClr>
                          </a:solidFill>
                          <a:latin typeface="Arial Rounded MT Bold" pitchFamily="34" charset="0"/>
                          <a:ea typeface="Times New Roman"/>
                        </a:rPr>
                        <a:t> frequently needs maintenance and is to be considered for replacement </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fld id="{7F5CE407-6216-4202-80E4-A30DC2F709B2}" type="slidenum">
              <a:rPr lang="en-US" sz="2000" smtClean="0"/>
              <a:pPr/>
              <a:t>33</a:t>
            </a:fld>
            <a:endParaRPr lang="en-US" sz="2000" dirty="0"/>
          </a:p>
        </p:txBody>
      </p:sp>
    </p:spTree>
    <p:extLst>
      <p:ext uri="{BB962C8B-B14F-4D97-AF65-F5344CB8AC3E}">
        <p14:creationId xmlns:p14="http://schemas.microsoft.com/office/powerpoint/2010/main" val="424934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2">
                    <a:lumMod val="75000"/>
                    <a:lumOff val="25000"/>
                  </a:schemeClr>
                </a:solidFill>
                <a:latin typeface="Arial Rounded MT Bold" pitchFamily="34" charset="0"/>
              </a:rPr>
              <a:t>School Physical Plant Status </a:t>
            </a:r>
            <a:r>
              <a:rPr lang="en-US" sz="2800" b="1" dirty="0">
                <a:solidFill>
                  <a:schemeClr val="tx2">
                    <a:lumMod val="75000"/>
                    <a:lumOff val="25000"/>
                  </a:schemeClr>
                </a:solidFill>
                <a:latin typeface="Arial Rounded MT Bold" pitchFamily="34" charset="0"/>
              </a:rPr>
              <a:t>(continued)</a:t>
            </a:r>
            <a:endParaRPr lang="en-US" sz="4400" dirty="0"/>
          </a:p>
        </p:txBody>
      </p:sp>
      <p:sp>
        <p:nvSpPr>
          <p:cNvPr id="3" name="Footer Placeholder 2"/>
          <p:cNvSpPr>
            <a:spLocks noGrp="1"/>
          </p:cNvSpPr>
          <p:nvPr>
            <p:ph type="ftr" sz="quarter" idx="11"/>
          </p:nvPr>
        </p:nvSpPr>
        <p:spPr/>
        <p:txBody>
          <a:bodyPr/>
          <a:lstStyle/>
          <a:p>
            <a:r>
              <a:rPr lang="en-US" smtClean="0"/>
              <a:t>October 8 , 2015 </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2000" smtClean="0"/>
              <a:pPr/>
              <a:t>34</a:t>
            </a:fld>
            <a:endParaRPr lang="en-US" sz="2000" dirty="0"/>
          </a:p>
        </p:txBody>
      </p:sp>
      <p:graphicFrame>
        <p:nvGraphicFramePr>
          <p:cNvPr id="5" name="Table 4"/>
          <p:cNvGraphicFramePr>
            <a:graphicFrameLocks noGrp="1"/>
          </p:cNvGraphicFramePr>
          <p:nvPr>
            <p:extLst/>
          </p:nvPr>
        </p:nvGraphicFramePr>
        <p:xfrm>
          <a:off x="249220" y="1676400"/>
          <a:ext cx="8624047" cy="4648200"/>
        </p:xfrm>
        <a:graphic>
          <a:graphicData uri="http://schemas.openxmlformats.org/drawingml/2006/table">
            <a:tbl>
              <a:tblPr firstRow="1" bandRow="1">
                <a:tableStyleId>{5C22544A-7EE6-4342-B048-85BDC9FD1C3A}</a:tableStyleId>
              </a:tblPr>
              <a:tblGrid>
                <a:gridCol w="2097370"/>
                <a:gridCol w="2103490"/>
                <a:gridCol w="2651760"/>
                <a:gridCol w="1771427"/>
              </a:tblGrid>
              <a:tr h="975360">
                <a:tc gridSpan="2">
                  <a:txBody>
                    <a:bodyPr/>
                    <a:lstStyle/>
                    <a:p>
                      <a:pPr marL="0" marR="0" algn="ctr">
                        <a:spcBef>
                          <a:spcPts val="0"/>
                        </a:spcBef>
                        <a:spcAft>
                          <a:spcPts val="0"/>
                        </a:spcAft>
                      </a:pPr>
                      <a:r>
                        <a:rPr lang="en-CA" sz="1800" dirty="0" smtClean="0">
                          <a:latin typeface="Arial Rounded MT Bold" pitchFamily="34" charset="0"/>
                          <a:ea typeface="Times New Roman"/>
                        </a:rPr>
                        <a:t>Building</a:t>
                      </a:r>
                      <a:r>
                        <a:rPr lang="en-CA" sz="1800" baseline="0" dirty="0" smtClean="0">
                          <a:latin typeface="Arial Rounded MT Bold" pitchFamily="34" charset="0"/>
                          <a:ea typeface="Times New Roman"/>
                        </a:rPr>
                        <a:t> Mechanical and Electrical</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CA" sz="1800" dirty="0" smtClean="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r>
                        <a:rPr lang="en-CA" sz="1800" dirty="0" smtClean="0">
                          <a:latin typeface="Arial Rounded MT Bold" pitchFamily="34" charset="0"/>
                          <a:ea typeface="Times New Roman"/>
                        </a:rPr>
                        <a:t>Estimated Cost</a:t>
                      </a:r>
                      <a:endParaRPr lang="en-CA" sz="1800" dirty="0">
                        <a:latin typeface="Arial Rounded MT Bold" pitchFamily="34" charset="0"/>
                        <a:ea typeface="Times New Roman"/>
                      </a:endParaRPr>
                    </a:p>
                  </a:txBody>
                  <a:tcPr marL="68580" marR="68580" marT="0" marB="0" anchor="ctr"/>
                </a:tc>
              </a:tr>
              <a:tr h="746760">
                <a:tc>
                  <a:txBody>
                    <a:bodyPr/>
                    <a:lstStyle/>
                    <a:p>
                      <a:pPr marL="0" marR="0" algn="ctr">
                        <a:spcBef>
                          <a:spcPts val="0"/>
                        </a:spcBef>
                        <a:spcAft>
                          <a:spcPts val="0"/>
                        </a:spcAft>
                      </a:pPr>
                      <a:r>
                        <a:rPr lang="en-US" sz="1800" b="1" dirty="0">
                          <a:solidFill>
                            <a:schemeClr val="tx2">
                              <a:lumMod val="75000"/>
                              <a:lumOff val="25000"/>
                            </a:schemeClr>
                          </a:solidFill>
                          <a:latin typeface="Arial Rounded MT Bold" pitchFamily="34" charset="0"/>
                          <a:ea typeface="Times New Roman"/>
                        </a:rPr>
                        <a:t>Heating and Ventilation</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Heating System</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Replace boiler</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lumMod val="75000"/>
                              <a:lumOff val="25000"/>
                            </a:schemeClr>
                          </a:solidFill>
                          <a:latin typeface="Arial Rounded MT Bold" pitchFamily="34" charset="0"/>
                          <a:ea typeface="Times New Roman"/>
                          <a:cs typeface="+mn-cs"/>
                        </a:rPr>
                        <a:t>Heating and Ventilation</a:t>
                      </a:r>
                      <a:endParaRPr lang="en-CA" sz="1800" b="1" kern="1200" dirty="0" smtClean="0">
                        <a:solidFill>
                          <a:schemeClr val="tx2">
                            <a:lumMod val="75000"/>
                            <a:lumOff val="25000"/>
                          </a:schemeClr>
                        </a:solidFill>
                        <a:latin typeface="Arial Rounded MT Bold" pitchFamily="34" charset="0"/>
                        <a:ea typeface="Times New Roman"/>
                        <a:cs typeface="+mn-cs"/>
                      </a:endParaRPr>
                    </a:p>
                    <a:p>
                      <a:pPr marL="0" marR="0" algn="ctr" defTabSz="914400" rtl="0" eaLnBrk="1" latinLnBrk="0" hangingPunct="1">
                        <a:spcBef>
                          <a:spcPts val="0"/>
                        </a:spcBef>
                        <a:spcAft>
                          <a:spcPts val="0"/>
                        </a:spcAft>
                      </a:pP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Thermostat and Controls</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Controls System Upgrade</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r>
              <a:tr h="731520">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Electrical</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Electrical Maintenance</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Switchgear Cleaning and Repair</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r>
              <a:tr h="731520">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Electrical</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Electrical Receptacles </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r>
                        <a:rPr lang="en-CA" sz="1800" b="1" kern="1200" dirty="0" smtClean="0">
                          <a:solidFill>
                            <a:schemeClr val="tx2">
                              <a:lumMod val="75000"/>
                              <a:lumOff val="25000"/>
                            </a:schemeClr>
                          </a:solidFill>
                          <a:latin typeface="Arial Rounded MT Bold" pitchFamily="34" charset="0"/>
                          <a:ea typeface="Times New Roman"/>
                          <a:cs typeface="+mn-cs"/>
                        </a:rPr>
                        <a:t>Install three new receptacles in each classroom</a:t>
                      </a: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pPr marL="0" marR="0" algn="ctr" defTabSz="914400" rtl="0" eaLnBrk="1" latinLnBrk="0" hangingPunct="1">
                        <a:spcBef>
                          <a:spcPts val="0"/>
                        </a:spcBef>
                        <a:spcAft>
                          <a:spcPts val="0"/>
                        </a:spcAft>
                      </a:pP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r>
              <a:tr h="548640">
                <a:tc>
                  <a:txBody>
                    <a:bodyPr/>
                    <a:lstStyle/>
                    <a:p>
                      <a:pPr marL="0" marR="0">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endParaRPr lang="en-CA" sz="1800" b="1" kern="1200" dirty="0">
                        <a:solidFill>
                          <a:schemeClr val="tx2">
                            <a:lumMod val="75000"/>
                            <a:lumOff val="25000"/>
                          </a:schemeClr>
                        </a:solidFill>
                        <a:latin typeface="Arial Rounded MT Bold" pitchFamily="34" charset="0"/>
                        <a:ea typeface="Times New Roman"/>
                        <a:cs typeface="+mn-cs"/>
                      </a:endParaRPr>
                    </a:p>
                  </a:txBody>
                  <a:tcPr marL="68580" marR="68580" marT="0" marB="0"/>
                </a:tc>
                <a:tc>
                  <a:txBody>
                    <a:bodyPr/>
                    <a:lstStyle/>
                    <a:p>
                      <a:endParaRPr lang="en-US"/>
                    </a:p>
                  </a:txBody>
                  <a:tcPr marL="68580" marR="68580" marT="0" marB="0"/>
                </a:tc>
                <a:tc>
                  <a:txBody>
                    <a:bodyPr/>
                    <a:lstStyle/>
                    <a:p>
                      <a:endParaRPr lang="en-US" dirty="0"/>
                    </a:p>
                  </a:txBody>
                  <a:tcPr marL="68580" marR="68580" marT="0" marB="0"/>
                </a:tc>
              </a:tr>
            </a:tbl>
          </a:graphicData>
        </a:graphic>
      </p:graphicFrame>
    </p:spTree>
    <p:extLst>
      <p:ext uri="{BB962C8B-B14F-4D97-AF65-F5344CB8AC3E}">
        <p14:creationId xmlns:p14="http://schemas.microsoft.com/office/powerpoint/2010/main" val="3700493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2">
                    <a:lumMod val="75000"/>
                    <a:lumOff val="25000"/>
                  </a:schemeClr>
                </a:solidFill>
                <a:latin typeface="Arial Rounded MT Bold" pitchFamily="34" charset="0"/>
              </a:rPr>
              <a:t>School Physical Plant Status </a:t>
            </a:r>
            <a:r>
              <a:rPr lang="en-US" sz="2800" b="1" dirty="0">
                <a:solidFill>
                  <a:schemeClr val="tx2">
                    <a:lumMod val="75000"/>
                    <a:lumOff val="25000"/>
                  </a:schemeClr>
                </a:solidFill>
                <a:latin typeface="Arial Rounded MT Bold" pitchFamily="34" charset="0"/>
              </a:rPr>
              <a:t>(continued)</a:t>
            </a:r>
            <a:endParaRPr lang="en-CA" sz="2800"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2000" smtClean="0"/>
              <a:pPr/>
              <a:t>35</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000231338"/>
              </p:ext>
            </p:extLst>
          </p:nvPr>
        </p:nvGraphicFramePr>
        <p:xfrm>
          <a:off x="264456" y="1444532"/>
          <a:ext cx="8624050" cy="3917302"/>
        </p:xfrm>
        <a:graphic>
          <a:graphicData uri="http://schemas.openxmlformats.org/drawingml/2006/table">
            <a:tbl>
              <a:tblPr firstRow="1" bandRow="1">
                <a:tableStyleId>{5C22544A-7EE6-4342-B048-85BDC9FD1C3A}</a:tableStyleId>
              </a:tblPr>
              <a:tblGrid>
                <a:gridCol w="2156013"/>
                <a:gridCol w="2044850"/>
                <a:gridCol w="2651760"/>
                <a:gridCol w="1771427"/>
              </a:tblGrid>
              <a:tr h="1204582">
                <a:tc gridSpan="2">
                  <a:txBody>
                    <a:bodyPr/>
                    <a:lstStyle/>
                    <a:p>
                      <a:pPr marL="0" marR="0" algn="ctr">
                        <a:spcBef>
                          <a:spcPts val="0"/>
                        </a:spcBef>
                        <a:spcAft>
                          <a:spcPts val="0"/>
                        </a:spcAft>
                      </a:pPr>
                      <a:r>
                        <a:rPr lang="en-US" sz="1800" b="1" dirty="0">
                          <a:latin typeface="Arial Rounded MT Bold" pitchFamily="34" charset="0"/>
                          <a:ea typeface="Times New Roman"/>
                        </a:rPr>
                        <a:t>Building </a:t>
                      </a:r>
                      <a:r>
                        <a:rPr lang="en-US" sz="1800" b="1" dirty="0" smtClean="0">
                          <a:latin typeface="Arial Rounded MT Bold" pitchFamily="34" charset="0"/>
                          <a:ea typeface="Times New Roman"/>
                        </a:rPr>
                        <a:t>Interior</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r>
                        <a:rPr lang="en-US" sz="1800" b="1" dirty="0">
                          <a:latin typeface="Arial Rounded MT Bold" pitchFamily="34" charset="0"/>
                          <a:ea typeface="Times New Roman"/>
                        </a:rPr>
                        <a:t>Estimated Cost</a:t>
                      </a:r>
                      <a:endParaRPr lang="en-CA" sz="1800" dirty="0">
                        <a:latin typeface="Arial Rounded MT Bold" pitchFamily="34" charset="0"/>
                        <a:ea typeface="Times New Roman"/>
                      </a:endParaRPr>
                    </a:p>
                  </a:txBody>
                  <a:tcPr marL="68580" marR="68580" marT="0" marB="0" anchor="ctr"/>
                </a:tc>
              </a:tr>
              <a:tr h="792480">
                <a:tc>
                  <a:txBody>
                    <a:bodyPr/>
                    <a:lstStyle/>
                    <a:p>
                      <a:pPr marL="0" marR="0" algn="ctr">
                        <a:spcBef>
                          <a:spcPts val="0"/>
                        </a:spcBef>
                        <a:spcAft>
                          <a:spcPts val="0"/>
                        </a:spcAft>
                      </a:pPr>
                      <a:r>
                        <a:rPr lang="en-US" sz="1800" b="1" dirty="0">
                          <a:solidFill>
                            <a:schemeClr val="tx2">
                              <a:lumMod val="75000"/>
                              <a:lumOff val="25000"/>
                            </a:schemeClr>
                          </a:solidFill>
                          <a:latin typeface="Arial Rounded MT Bold" pitchFamily="34" charset="0"/>
                          <a:ea typeface="Times New Roman"/>
                        </a:rPr>
                        <a:t>Interior </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Flooring</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baseline="0" dirty="0" smtClean="0">
                          <a:solidFill>
                            <a:schemeClr val="tx2">
                              <a:lumMod val="75000"/>
                              <a:lumOff val="25000"/>
                            </a:schemeClr>
                          </a:solidFill>
                          <a:latin typeface="Arial Rounded MT Bold" pitchFamily="34" charset="0"/>
                          <a:ea typeface="Times New Roman"/>
                        </a:rPr>
                        <a:t>Replace carpet with vinyl tile.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561239">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Interior</a:t>
                      </a:r>
                      <a:r>
                        <a:rPr lang="en-CA" sz="1800" b="1" baseline="0" dirty="0" smtClean="0">
                          <a:solidFill>
                            <a:schemeClr val="tx2">
                              <a:lumMod val="75000"/>
                              <a:lumOff val="25000"/>
                            </a:schemeClr>
                          </a:solidFill>
                          <a:latin typeface="Arial Rounded MT Bold" pitchFamily="34" charset="0"/>
                          <a:ea typeface="Times New Roman"/>
                        </a:rPr>
                        <a:t> </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Classrooms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Classroom Upgrade</a:t>
                      </a:r>
                    </a:p>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548640">
                <a:tc>
                  <a:txBody>
                    <a:bodyPr/>
                    <a:lstStyle/>
                    <a:p>
                      <a:endParaRPr lang="en-US" dirty="0"/>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Total:</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$456,500</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3689986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err="1" smtClean="0">
                <a:solidFill>
                  <a:schemeClr val="tx2">
                    <a:lumMod val="75000"/>
                    <a:lumOff val="25000"/>
                  </a:schemeClr>
                </a:solidFill>
                <a:latin typeface="Arial Rounded MT Bold" pitchFamily="34" charset="0"/>
              </a:rPr>
              <a:t>McAdam</a:t>
            </a:r>
            <a:r>
              <a:rPr lang="en-US" sz="4400" b="1" dirty="0" smtClean="0">
                <a:solidFill>
                  <a:schemeClr val="tx2">
                    <a:lumMod val="75000"/>
                    <a:lumOff val="25000"/>
                  </a:schemeClr>
                </a:solidFill>
                <a:latin typeface="Arial Rounded MT Bold" pitchFamily="34" charset="0"/>
              </a:rPr>
              <a:t> Transportation Study</a:t>
            </a:r>
            <a:endParaRPr lang="en-CA" sz="44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a:solidFill>
                  <a:schemeClr val="tx2">
                    <a:lumMod val="75000"/>
                    <a:lumOff val="25000"/>
                  </a:schemeClr>
                </a:solidFill>
                <a:latin typeface="Arial Rounded MT Bold" pitchFamily="34" charset="0"/>
              </a:rPr>
              <a:t>Currently students in grades K</a:t>
            </a:r>
            <a:r>
              <a:rPr lang="en-US" dirty="0" smtClean="0">
                <a:solidFill>
                  <a:schemeClr val="tx2">
                    <a:lumMod val="75000"/>
                    <a:lumOff val="25000"/>
                  </a:schemeClr>
                </a:solidFill>
                <a:latin typeface="Arial Rounded MT Bold" pitchFamily="34" charset="0"/>
              </a:rPr>
              <a:t>-12 that </a:t>
            </a:r>
            <a:r>
              <a:rPr lang="en-US" dirty="0">
                <a:solidFill>
                  <a:schemeClr val="tx2">
                    <a:lumMod val="75000"/>
                    <a:lumOff val="25000"/>
                  </a:schemeClr>
                </a:solidFill>
                <a:latin typeface="Arial Rounded MT Bold" pitchFamily="34" charset="0"/>
              </a:rPr>
              <a:t>reside in the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Schools </a:t>
            </a:r>
            <a:r>
              <a:rPr lang="en-US" dirty="0">
                <a:solidFill>
                  <a:schemeClr val="tx2">
                    <a:lumMod val="75000"/>
                    <a:lumOff val="25000"/>
                  </a:schemeClr>
                </a:solidFill>
                <a:latin typeface="Arial Rounded MT Bold" pitchFamily="34" charset="0"/>
              </a:rPr>
              <a:t>Catchment area are </a:t>
            </a:r>
            <a:r>
              <a:rPr lang="en-US" dirty="0" smtClean="0">
                <a:solidFill>
                  <a:schemeClr val="tx2">
                    <a:lumMod val="75000"/>
                    <a:lumOff val="25000"/>
                  </a:schemeClr>
                </a:solidFill>
                <a:latin typeface="Arial Rounded MT Bold" pitchFamily="34" charset="0"/>
              </a:rPr>
              <a:t>bused </a:t>
            </a:r>
            <a:r>
              <a:rPr lang="en-US" dirty="0">
                <a:solidFill>
                  <a:schemeClr val="tx2">
                    <a:lumMod val="75000"/>
                    <a:lumOff val="25000"/>
                  </a:schemeClr>
                </a:solidFill>
                <a:latin typeface="Arial Rounded MT Bold" pitchFamily="34" charset="0"/>
              </a:rPr>
              <a:t>to </a:t>
            </a:r>
            <a:r>
              <a:rPr lang="en-US" dirty="0" smtClean="0">
                <a:solidFill>
                  <a:schemeClr val="tx2">
                    <a:lumMod val="75000"/>
                    <a:lumOff val="25000"/>
                  </a:schemeClr>
                </a:solidFill>
                <a:latin typeface="Arial Rounded MT Bold" pitchFamily="34" charset="0"/>
              </a:rPr>
              <a:t>the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Elementary and High Schools.   </a:t>
            </a:r>
          </a:p>
          <a:p>
            <a:r>
              <a:rPr lang="en-US" dirty="0" smtClean="0">
                <a:solidFill>
                  <a:schemeClr val="tx2">
                    <a:lumMod val="75000"/>
                    <a:lumOff val="25000"/>
                  </a:schemeClr>
                </a:solidFill>
                <a:latin typeface="Arial Rounded MT Bold" pitchFamily="34" charset="0"/>
              </a:rPr>
              <a:t>The </a:t>
            </a:r>
            <a:r>
              <a:rPr lang="en-US" dirty="0">
                <a:solidFill>
                  <a:schemeClr val="tx2">
                    <a:lumMod val="75000"/>
                    <a:lumOff val="25000"/>
                  </a:schemeClr>
                </a:solidFill>
                <a:latin typeface="Arial Rounded MT Bold" pitchFamily="34" charset="0"/>
              </a:rPr>
              <a:t>morning school bus system currently sees </a:t>
            </a:r>
            <a:r>
              <a:rPr lang="en-US" dirty="0" smtClean="0">
                <a:solidFill>
                  <a:schemeClr val="tx2">
                    <a:lumMod val="75000"/>
                    <a:lumOff val="25000"/>
                  </a:schemeClr>
                </a:solidFill>
                <a:latin typeface="Arial Rounded MT Bold" pitchFamily="34" charset="0"/>
              </a:rPr>
              <a:t>one bus transport students </a:t>
            </a:r>
            <a:r>
              <a:rPr lang="en-US" dirty="0">
                <a:solidFill>
                  <a:schemeClr val="tx2">
                    <a:lumMod val="75000"/>
                    <a:lumOff val="25000"/>
                  </a:schemeClr>
                </a:solidFill>
                <a:latin typeface="Arial Rounded MT Bold" pitchFamily="34" charset="0"/>
              </a:rPr>
              <a:t>within the </a:t>
            </a:r>
            <a:r>
              <a:rPr lang="en-US" dirty="0" smtClean="0">
                <a:solidFill>
                  <a:schemeClr val="tx2">
                    <a:lumMod val="75000"/>
                    <a:lumOff val="25000"/>
                  </a:schemeClr>
                </a:solidFill>
                <a:latin typeface="Arial Rounded MT Bold" pitchFamily="34" charset="0"/>
              </a:rPr>
              <a:t>McAdam Schools </a:t>
            </a:r>
            <a:r>
              <a:rPr lang="en-US" dirty="0">
                <a:solidFill>
                  <a:schemeClr val="tx2">
                    <a:lumMod val="75000"/>
                    <a:lumOff val="25000"/>
                  </a:schemeClr>
                </a:solidFill>
                <a:latin typeface="Arial Rounded MT Bold" pitchFamily="34" charset="0"/>
              </a:rPr>
              <a:t>Catchment area into </a:t>
            </a:r>
            <a:r>
              <a:rPr lang="en-US" dirty="0" smtClean="0">
                <a:solidFill>
                  <a:schemeClr val="tx2">
                    <a:lumMod val="75000"/>
                    <a:lumOff val="25000"/>
                  </a:schemeClr>
                </a:solidFill>
                <a:latin typeface="Arial Rounded MT Bold" pitchFamily="34" charset="0"/>
              </a:rPr>
              <a:t>the McAdam Elementary and High Schools on two separate routes. </a:t>
            </a:r>
          </a:p>
          <a:p>
            <a:r>
              <a:rPr lang="en-US" dirty="0" smtClean="0">
                <a:solidFill>
                  <a:schemeClr val="tx2">
                    <a:lumMod val="75000"/>
                    <a:lumOff val="25000"/>
                  </a:schemeClr>
                </a:solidFill>
                <a:latin typeface="Arial Rounded MT Bold" pitchFamily="34" charset="0"/>
              </a:rPr>
              <a:t>A number of years ago there was a change in the catchment area boundaries that redirected a number of students from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to Harvey.</a:t>
            </a:r>
            <a:endParaRPr lang="en-CA"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2000" smtClean="0"/>
              <a:pPr/>
              <a:t>36</a:t>
            </a:fld>
            <a:endParaRPr lang="en-US" sz="2000" dirty="0"/>
          </a:p>
        </p:txBody>
      </p:sp>
    </p:spTree>
    <p:extLst>
      <p:ext uri="{BB962C8B-B14F-4D97-AF65-F5344CB8AC3E}">
        <p14:creationId xmlns:p14="http://schemas.microsoft.com/office/powerpoint/2010/main" val="629208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err="1" smtClean="0">
                <a:solidFill>
                  <a:schemeClr val="tx2">
                    <a:lumMod val="75000"/>
                    <a:lumOff val="25000"/>
                  </a:schemeClr>
                </a:solidFill>
                <a:latin typeface="Arial Rounded MT Bold" pitchFamily="34" charset="0"/>
              </a:rPr>
              <a:t>McAdam</a:t>
            </a:r>
            <a:r>
              <a:rPr lang="en-US" sz="4400" b="1" dirty="0" smtClean="0">
                <a:solidFill>
                  <a:schemeClr val="tx2">
                    <a:lumMod val="75000"/>
                    <a:lumOff val="25000"/>
                  </a:schemeClr>
                </a:solidFill>
                <a:latin typeface="Arial Rounded MT Bold" pitchFamily="34" charset="0"/>
              </a:rPr>
              <a:t> Transportation Study</a:t>
            </a:r>
            <a:endParaRPr lang="en-CA" sz="44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solidFill>
                  <a:schemeClr val="tx2">
                    <a:lumMod val="75000"/>
                    <a:lumOff val="25000"/>
                  </a:schemeClr>
                </a:solidFill>
                <a:latin typeface="Arial Rounded MT Bold" pitchFamily="34" charset="0"/>
              </a:rPr>
              <a:t>The afternoon school bus system currently sees one bus transport students residing within the McAdam Schools Catchment area on two separate routes (K–2 &amp; 3-12).</a:t>
            </a:r>
          </a:p>
          <a:p>
            <a:r>
              <a:rPr lang="en-US" dirty="0" smtClean="0">
                <a:solidFill>
                  <a:schemeClr val="tx2">
                    <a:lumMod val="75000"/>
                    <a:lumOff val="25000"/>
                  </a:schemeClr>
                </a:solidFill>
                <a:latin typeface="Arial Rounded MT Bold" pitchFamily="34" charset="0"/>
              </a:rPr>
              <a:t>There </a:t>
            </a:r>
            <a:r>
              <a:rPr lang="en-US" dirty="0">
                <a:solidFill>
                  <a:schemeClr val="tx2">
                    <a:lumMod val="75000"/>
                    <a:lumOff val="25000"/>
                  </a:schemeClr>
                </a:solidFill>
                <a:latin typeface="Arial Rounded MT Bold" pitchFamily="34" charset="0"/>
              </a:rPr>
              <a:t>would not be any impact with regards to the number of school buses or </a:t>
            </a:r>
            <a:r>
              <a:rPr lang="en-US" dirty="0" smtClean="0">
                <a:solidFill>
                  <a:schemeClr val="tx2">
                    <a:lumMod val="75000"/>
                    <a:lumOff val="25000"/>
                  </a:schemeClr>
                </a:solidFill>
                <a:latin typeface="Arial Rounded MT Bold" pitchFamily="34" charset="0"/>
              </a:rPr>
              <a:t>drivers if the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Elementary School should close and the students were to go to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High School.  </a:t>
            </a:r>
          </a:p>
          <a:p>
            <a:r>
              <a:rPr lang="en-US" dirty="0" smtClean="0">
                <a:solidFill>
                  <a:schemeClr val="tx2">
                    <a:lumMod val="75000"/>
                    <a:lumOff val="25000"/>
                  </a:schemeClr>
                </a:solidFill>
                <a:latin typeface="Arial Rounded MT Bold" pitchFamily="34" charset="0"/>
              </a:rPr>
              <a:t>There would be increased transportation costs and time on bus for students if the </a:t>
            </a: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Elementary School should close and the students were to go to Harvey Elementary School.</a:t>
            </a:r>
            <a:endParaRPr lang="en-CA"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2000" smtClean="0"/>
              <a:pPr/>
              <a:t>37</a:t>
            </a:fld>
            <a:endParaRPr lang="en-US" sz="2000" dirty="0"/>
          </a:p>
        </p:txBody>
      </p:sp>
    </p:spTree>
    <p:extLst>
      <p:ext uri="{BB962C8B-B14F-4D97-AF65-F5344CB8AC3E}">
        <p14:creationId xmlns:p14="http://schemas.microsoft.com/office/powerpoint/2010/main" val="116325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smtClean="0">
                <a:solidFill>
                  <a:schemeClr val="tx2">
                    <a:lumMod val="75000"/>
                    <a:lumOff val="25000"/>
                  </a:schemeClr>
                </a:solidFill>
              </a:rPr>
              <a:t>McAdam</a:t>
            </a:r>
            <a:r>
              <a:rPr lang="en-US" sz="4800" b="1" dirty="0" smtClean="0">
                <a:solidFill>
                  <a:schemeClr val="tx2">
                    <a:lumMod val="75000"/>
                    <a:lumOff val="25000"/>
                  </a:schemeClr>
                </a:solidFill>
              </a:rPr>
              <a:t> </a:t>
            </a:r>
            <a:r>
              <a:rPr lang="en-US" sz="4800" b="1" dirty="0">
                <a:solidFill>
                  <a:schemeClr val="tx2">
                    <a:lumMod val="75000"/>
                    <a:lumOff val="25000"/>
                  </a:schemeClr>
                </a:solidFill>
              </a:rPr>
              <a:t>Transportation Study</a:t>
            </a:r>
            <a:endParaRPr lang="en-CA" dirty="0">
              <a:solidFill>
                <a:schemeClr val="tx2">
                  <a:lumMod val="75000"/>
                  <a:lumOff val="2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1219413"/>
              </p:ext>
            </p:extLst>
          </p:nvPr>
        </p:nvGraphicFramePr>
        <p:xfrm>
          <a:off x="152400" y="1676400"/>
          <a:ext cx="8839200" cy="2589904"/>
        </p:xfrm>
        <a:graphic>
          <a:graphicData uri="http://schemas.openxmlformats.org/drawingml/2006/table">
            <a:tbl>
              <a:tblPr firstRow="1" bandRow="1">
                <a:tableStyleId>{5C22544A-7EE6-4342-B048-85BDC9FD1C3A}</a:tableStyleId>
              </a:tblPr>
              <a:tblGrid>
                <a:gridCol w="1650883"/>
                <a:gridCol w="1556161"/>
                <a:gridCol w="1776436"/>
                <a:gridCol w="1389293"/>
                <a:gridCol w="1174344"/>
                <a:gridCol w="1292083"/>
              </a:tblGrid>
              <a:tr h="671456">
                <a:tc>
                  <a:txBody>
                    <a:bodyPr/>
                    <a:lstStyle/>
                    <a:p>
                      <a:pPr algn="ctr"/>
                      <a:r>
                        <a:rPr lang="en-US" dirty="0" smtClean="0"/>
                        <a:t>School</a:t>
                      </a:r>
                      <a:endParaRPr lang="en-CA" dirty="0"/>
                    </a:p>
                  </a:txBody>
                  <a:tcPr/>
                </a:tc>
                <a:tc>
                  <a:txBody>
                    <a:bodyPr/>
                    <a:lstStyle/>
                    <a:p>
                      <a:pPr algn="ctr"/>
                      <a:r>
                        <a:rPr lang="en-US" dirty="0" smtClean="0"/>
                        <a:t>Longest Ride In</a:t>
                      </a:r>
                      <a:endParaRPr lang="en-CA" dirty="0"/>
                    </a:p>
                  </a:txBody>
                  <a:tcPr/>
                </a:tc>
                <a:tc>
                  <a:txBody>
                    <a:bodyPr/>
                    <a:lstStyle/>
                    <a:p>
                      <a:pPr algn="ctr"/>
                      <a:r>
                        <a:rPr lang="en-US" dirty="0" smtClean="0"/>
                        <a:t>Longest Ride Out</a:t>
                      </a:r>
                      <a:endParaRPr lang="en-CA" dirty="0"/>
                    </a:p>
                  </a:txBody>
                  <a:tcPr/>
                </a:tc>
                <a:tc>
                  <a:txBody>
                    <a:bodyPr/>
                    <a:lstStyle/>
                    <a:p>
                      <a:pPr algn="ctr"/>
                      <a:r>
                        <a:rPr lang="en-US" dirty="0" smtClean="0"/>
                        <a:t>Earliest</a:t>
                      </a:r>
                      <a:r>
                        <a:rPr lang="en-US" baseline="0" dirty="0" smtClean="0"/>
                        <a:t> Pick-up</a:t>
                      </a:r>
                      <a:endParaRPr lang="en-CA" dirty="0"/>
                    </a:p>
                  </a:txBody>
                  <a:tcPr/>
                </a:tc>
                <a:tc>
                  <a:txBody>
                    <a:bodyPr/>
                    <a:lstStyle/>
                    <a:p>
                      <a:pPr algn="ctr"/>
                      <a:r>
                        <a:rPr lang="en-US" dirty="0" smtClean="0"/>
                        <a:t>Latest Drop Off </a:t>
                      </a:r>
                      <a:endParaRPr lang="en-CA" dirty="0"/>
                    </a:p>
                  </a:txBody>
                  <a:tcPr/>
                </a:tc>
                <a:tc>
                  <a:txBody>
                    <a:bodyPr/>
                    <a:lstStyle/>
                    <a:p>
                      <a:pPr algn="ctr"/>
                      <a:r>
                        <a:rPr lang="en-CA" dirty="0" smtClean="0"/>
                        <a:t>Average Ride</a:t>
                      </a:r>
                      <a:r>
                        <a:rPr lang="en-CA" baseline="0" dirty="0" smtClean="0"/>
                        <a:t> Time</a:t>
                      </a:r>
                      <a:endParaRPr lang="en-CA" dirty="0"/>
                    </a:p>
                  </a:txBody>
                  <a:tcPr/>
                </a:tc>
              </a:tr>
              <a:tr h="959224">
                <a:tc>
                  <a:txBody>
                    <a:bodyPr/>
                    <a:lstStyle/>
                    <a:p>
                      <a:pPr algn="ct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Elementary</a:t>
                      </a:r>
                      <a:r>
                        <a:rPr lang="en-US" baseline="0" dirty="0" smtClean="0">
                          <a:solidFill>
                            <a:schemeClr val="tx2">
                              <a:lumMod val="75000"/>
                              <a:lumOff val="25000"/>
                            </a:schemeClr>
                          </a:solidFill>
                          <a:latin typeface="Arial Rounded MT Bold" pitchFamily="34" charset="0"/>
                        </a:rPr>
                        <a:t> School</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23 </a:t>
                      </a:r>
                      <a:r>
                        <a:rPr lang="en-US"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40 </a:t>
                      </a:r>
                      <a:r>
                        <a:rPr lang="en-US"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7:42a.m.</a:t>
                      </a:r>
                      <a:endParaRPr lang="en-CA" dirty="0">
                        <a:solidFill>
                          <a:schemeClr val="tx2">
                            <a:lumMod val="75000"/>
                            <a:lumOff val="25000"/>
                          </a:schemeClr>
                        </a:solidFill>
                        <a:latin typeface="Arial Rounded MT Bold" pitchFamily="34" charset="0"/>
                      </a:endParaRPr>
                    </a:p>
                  </a:txBody>
                  <a:tcPr/>
                </a:tc>
                <a:tc>
                  <a:txBody>
                    <a:bodyPr/>
                    <a:lstStyle/>
                    <a:p>
                      <a:pPr algn="ctr"/>
                      <a:r>
                        <a:rPr lang="en-CA" baseline="0" dirty="0" smtClean="0">
                          <a:solidFill>
                            <a:schemeClr val="tx2">
                              <a:lumMod val="75000"/>
                              <a:lumOff val="25000"/>
                            </a:schemeClr>
                          </a:solidFill>
                          <a:latin typeface="Arial Rounded MT Bold" pitchFamily="34" charset="0"/>
                        </a:rPr>
                        <a:t>3:40p.m.</a:t>
                      </a:r>
                      <a:endParaRPr lang="en-US" dirty="0" smtClean="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9 </a:t>
                      </a:r>
                      <a:r>
                        <a:rPr lang="en-US" dirty="0" err="1" smtClean="0">
                          <a:solidFill>
                            <a:schemeClr val="tx2">
                              <a:lumMod val="75000"/>
                              <a:lumOff val="25000"/>
                            </a:schemeClr>
                          </a:solidFill>
                          <a:latin typeface="Arial Rounded MT Bold" pitchFamily="34" charset="0"/>
                        </a:rPr>
                        <a:t>mins</a:t>
                      </a:r>
                      <a:endParaRPr lang="en-US" dirty="0" smtClean="0">
                        <a:solidFill>
                          <a:schemeClr val="tx2">
                            <a:lumMod val="75000"/>
                            <a:lumOff val="25000"/>
                          </a:schemeClr>
                        </a:solidFill>
                        <a:latin typeface="Arial Rounded MT Bold" pitchFamily="34" charset="0"/>
                      </a:endParaRPr>
                    </a:p>
                  </a:txBody>
                  <a:tcPr/>
                </a:tc>
              </a:tr>
              <a:tr h="959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2">
                              <a:lumMod val="75000"/>
                              <a:lumOff val="25000"/>
                            </a:schemeClr>
                          </a:solidFill>
                          <a:latin typeface="Arial Rounded MT Bold" pitchFamily="34" charset="0"/>
                        </a:rPr>
                        <a:t>McAdam</a:t>
                      </a:r>
                      <a:r>
                        <a:rPr lang="en-US" dirty="0" smtClean="0">
                          <a:solidFill>
                            <a:schemeClr val="tx2">
                              <a:lumMod val="75000"/>
                              <a:lumOff val="25000"/>
                            </a:schemeClr>
                          </a:solidFill>
                          <a:latin typeface="Arial Rounded MT Bold" pitchFamily="34" charset="0"/>
                        </a:rPr>
                        <a:t> High</a:t>
                      </a:r>
                      <a:r>
                        <a:rPr lang="en-US" baseline="0" dirty="0" smtClean="0">
                          <a:solidFill>
                            <a:schemeClr val="tx2">
                              <a:lumMod val="75000"/>
                              <a:lumOff val="25000"/>
                            </a:schemeClr>
                          </a:solidFill>
                          <a:latin typeface="Arial Rounded MT Bold" pitchFamily="34" charset="0"/>
                        </a:rPr>
                        <a:t> School</a:t>
                      </a:r>
                      <a:endParaRPr lang="en-CA" dirty="0" smtClean="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19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43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7:41a.m.</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3:44p.m.</a:t>
                      </a:r>
                    </a:p>
                  </a:txBody>
                  <a:tcPr/>
                </a:tc>
                <a:tc>
                  <a:txBody>
                    <a:bodyPr/>
                    <a:lstStyle/>
                    <a:p>
                      <a:pPr algn="ctr"/>
                      <a:r>
                        <a:rPr lang="en-US" dirty="0" smtClean="0">
                          <a:solidFill>
                            <a:schemeClr val="tx2">
                              <a:lumMod val="75000"/>
                              <a:lumOff val="25000"/>
                            </a:schemeClr>
                          </a:solidFill>
                          <a:latin typeface="Arial Rounded MT Bold" pitchFamily="34" charset="0"/>
                        </a:rPr>
                        <a:t>13 </a:t>
                      </a:r>
                      <a:r>
                        <a:rPr lang="en-US" dirty="0" err="1" smtClean="0">
                          <a:solidFill>
                            <a:schemeClr val="tx2">
                              <a:lumMod val="75000"/>
                              <a:lumOff val="25000"/>
                            </a:schemeClr>
                          </a:solidFill>
                          <a:latin typeface="Arial Rounded MT Bold" pitchFamily="34" charset="0"/>
                        </a:rPr>
                        <a:t>mins</a:t>
                      </a:r>
                      <a:endParaRPr lang="en-US" dirty="0" smtClean="0">
                        <a:solidFill>
                          <a:schemeClr val="tx2">
                            <a:lumMod val="75000"/>
                            <a:lumOff val="25000"/>
                          </a:schemeClr>
                        </a:solidFill>
                        <a:latin typeface="Arial Rounded MT Bold" pitchFamily="34" charset="0"/>
                      </a:endParaRPr>
                    </a:p>
                  </a:txBody>
                  <a:tcPr/>
                </a:tc>
              </a:tr>
            </a:tbl>
          </a:graphicData>
        </a:graphic>
      </p:graphicFrame>
      <p:sp>
        <p:nvSpPr>
          <p:cNvPr id="3" name="Footer Placeholder 2"/>
          <p:cNvSpPr>
            <a:spLocks noGrp="1"/>
          </p:cNvSpPr>
          <p:nvPr>
            <p:ph type="ftr" sz="quarter" idx="11"/>
          </p:nvPr>
        </p:nvSpPr>
        <p:spPr/>
        <p:txBody>
          <a:bodyPr/>
          <a:lstStyle/>
          <a:p>
            <a:r>
              <a:rPr lang="en-US"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2000" smtClean="0"/>
              <a:pPr/>
              <a:t>38</a:t>
            </a:fld>
            <a:endParaRPr lang="en-US" sz="2000" dirty="0"/>
          </a:p>
        </p:txBody>
      </p:sp>
    </p:spTree>
    <p:extLst>
      <p:ext uri="{BB962C8B-B14F-4D97-AF65-F5344CB8AC3E}">
        <p14:creationId xmlns:p14="http://schemas.microsoft.com/office/powerpoint/2010/main" val="317311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lumMod val="75000"/>
                    <a:lumOff val="25000"/>
                  </a:schemeClr>
                </a:solidFill>
                <a:latin typeface="Arial Rounded MT Bold" pitchFamily="34" charset="0"/>
              </a:rPr>
              <a:t>Current Student Address Distances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9142880"/>
              </p:ext>
            </p:extLst>
          </p:nvPr>
        </p:nvGraphicFramePr>
        <p:xfrm>
          <a:off x="0" y="1641425"/>
          <a:ext cx="8888507" cy="4739268"/>
        </p:xfrm>
        <a:graphic>
          <a:graphicData uri="http://schemas.openxmlformats.org/drawingml/2006/table">
            <a:tbl>
              <a:tblPr firstRow="1" bandRow="1">
                <a:tableStyleId>{5C22544A-7EE6-4342-B048-85BDC9FD1C3A}</a:tableStyleId>
              </a:tblPr>
              <a:tblGrid>
                <a:gridCol w="2617374"/>
                <a:gridCol w="2161536"/>
                <a:gridCol w="2161536"/>
                <a:gridCol w="1948061"/>
              </a:tblGrid>
              <a:tr h="1386588">
                <a:tc>
                  <a:txBody>
                    <a:bodyPr/>
                    <a:lstStyle/>
                    <a:p>
                      <a:pPr algn="ctr"/>
                      <a:endParaRPr lang="en-US" dirty="0" smtClean="0"/>
                    </a:p>
                    <a:p>
                      <a:pPr algn="ctr"/>
                      <a:endParaRPr lang="en-US" dirty="0" smtClean="0"/>
                    </a:p>
                    <a:p>
                      <a:pPr algn="ctr"/>
                      <a:endParaRPr lang="en-US" dirty="0"/>
                    </a:p>
                  </a:txBody>
                  <a:tcPr/>
                </a:tc>
                <a:tc>
                  <a:txBody>
                    <a:bodyPr/>
                    <a:lstStyle/>
                    <a:p>
                      <a:pPr algn="ctr" fontAlgn="b"/>
                      <a:r>
                        <a:rPr lang="en-CA" sz="1800" b="1" i="0" u="none" strike="noStrike" dirty="0" smtClean="0">
                          <a:solidFill>
                            <a:schemeClr val="tx2">
                              <a:lumMod val="75000"/>
                              <a:lumOff val="25000"/>
                            </a:schemeClr>
                          </a:solidFill>
                          <a:effectLst/>
                          <a:latin typeface="+mn-lt"/>
                        </a:rPr>
                        <a:t>Distance to </a:t>
                      </a:r>
                      <a:r>
                        <a:rPr lang="en-CA" sz="1800" b="1" i="0" u="none" strike="noStrike" dirty="0" err="1" smtClean="0">
                          <a:solidFill>
                            <a:schemeClr val="tx2">
                              <a:lumMod val="75000"/>
                              <a:lumOff val="25000"/>
                            </a:schemeClr>
                          </a:solidFill>
                          <a:effectLst/>
                          <a:latin typeface="+mn-lt"/>
                        </a:rPr>
                        <a:t>McAdam</a:t>
                      </a:r>
                      <a:r>
                        <a:rPr lang="en-CA" sz="1800" b="1" i="0" u="none" strike="noStrike" baseline="0" dirty="0" smtClean="0">
                          <a:solidFill>
                            <a:schemeClr val="tx2">
                              <a:lumMod val="75000"/>
                              <a:lumOff val="25000"/>
                            </a:schemeClr>
                          </a:solidFill>
                          <a:effectLst/>
                          <a:latin typeface="+mn-lt"/>
                        </a:rPr>
                        <a:t> Elementary School</a:t>
                      </a:r>
                      <a:r>
                        <a:rPr lang="en-CA" sz="1800" b="1" i="0" u="none" strike="noStrike" dirty="0" smtClean="0">
                          <a:solidFill>
                            <a:schemeClr val="tx2">
                              <a:lumMod val="75000"/>
                              <a:lumOff val="25000"/>
                            </a:schemeClr>
                          </a:solidFill>
                          <a:effectLst/>
                          <a:latin typeface="+mn-lt"/>
                        </a:rPr>
                        <a:t> (KM)</a:t>
                      </a:r>
                    </a:p>
                    <a:p>
                      <a:pPr algn="ctr" fontAlgn="b"/>
                      <a:endParaRPr lang="en-CA" sz="1800" b="1" i="0" u="none" strike="noStrike" dirty="0" smtClean="0">
                        <a:solidFill>
                          <a:schemeClr val="tx2">
                            <a:lumMod val="75000"/>
                            <a:lumOff val="25000"/>
                          </a:schemeClr>
                        </a:solidFill>
                        <a:effectLst/>
                        <a:latin typeface="+mn-lt"/>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i="0" u="none" strike="noStrike" dirty="0" smtClean="0">
                          <a:solidFill>
                            <a:schemeClr val="tx2">
                              <a:lumMod val="75000"/>
                              <a:lumOff val="25000"/>
                            </a:schemeClr>
                          </a:solidFill>
                          <a:effectLst/>
                          <a:latin typeface="+mn-lt"/>
                        </a:rPr>
                        <a:t>Distance to </a:t>
                      </a:r>
                    </a:p>
                    <a:p>
                      <a:pPr marL="0" marR="0" indent="0" algn="ctr" defTabSz="914400" rtl="0" eaLnBrk="1" fontAlgn="auto" latinLnBrk="0" hangingPunct="1">
                        <a:lnSpc>
                          <a:spcPct val="100000"/>
                        </a:lnSpc>
                        <a:spcBef>
                          <a:spcPts val="0"/>
                        </a:spcBef>
                        <a:spcAft>
                          <a:spcPts val="0"/>
                        </a:spcAft>
                        <a:buClrTx/>
                        <a:buSzTx/>
                        <a:buFontTx/>
                        <a:buNone/>
                        <a:tabLst/>
                        <a:defRPr/>
                      </a:pPr>
                      <a:r>
                        <a:rPr lang="en-CA" sz="1800" b="1" i="0" u="none" strike="noStrike" dirty="0" err="1" smtClean="0">
                          <a:solidFill>
                            <a:schemeClr val="tx2">
                              <a:lumMod val="75000"/>
                              <a:lumOff val="25000"/>
                            </a:schemeClr>
                          </a:solidFill>
                          <a:effectLst/>
                          <a:latin typeface="+mn-lt"/>
                        </a:rPr>
                        <a:t>McAdam</a:t>
                      </a:r>
                      <a:r>
                        <a:rPr lang="en-CA" sz="1800" b="1" i="0" u="none" strike="noStrike" baseline="0" dirty="0" smtClean="0">
                          <a:solidFill>
                            <a:schemeClr val="tx2">
                              <a:lumMod val="75000"/>
                              <a:lumOff val="25000"/>
                            </a:schemeClr>
                          </a:solidFill>
                          <a:effectLst/>
                          <a:latin typeface="+mn-lt"/>
                        </a:rPr>
                        <a:t> High School</a:t>
                      </a:r>
                      <a:r>
                        <a:rPr lang="en-CA" sz="1800" b="1" i="0" u="none" strike="noStrike" dirty="0" smtClean="0">
                          <a:solidFill>
                            <a:schemeClr val="tx2">
                              <a:lumMod val="75000"/>
                              <a:lumOff val="25000"/>
                            </a:schemeClr>
                          </a:solidFill>
                          <a:effectLst/>
                          <a:latin typeface="+mn-lt"/>
                        </a:rPr>
                        <a:t> (KM)</a:t>
                      </a:r>
                    </a:p>
                    <a:p>
                      <a:pPr algn="ctr"/>
                      <a:endParaRPr lang="en-US" sz="1800" dirty="0"/>
                    </a:p>
                  </a:txBody>
                  <a:tcPr marL="9525" marR="9525" marT="9525" marB="0" anchor="b"/>
                </a:tc>
                <a:tc>
                  <a:txBody>
                    <a:bodyPr/>
                    <a:lstStyle/>
                    <a:p>
                      <a:pPr algn="ctr" fontAlgn="b"/>
                      <a:r>
                        <a:rPr lang="en-CA" sz="1800" b="1" i="0" u="none" strike="noStrike" dirty="0" smtClean="0">
                          <a:solidFill>
                            <a:schemeClr val="tx2">
                              <a:lumMod val="75000"/>
                              <a:lumOff val="25000"/>
                            </a:schemeClr>
                          </a:solidFill>
                          <a:effectLst/>
                          <a:latin typeface="+mn-lt"/>
                        </a:rPr>
                        <a:t>Distance to Harvey Elementary School (KM) (Scenario)  </a:t>
                      </a:r>
                    </a:p>
                    <a:p>
                      <a:pPr algn="ctr" fontAlgn="b"/>
                      <a:endParaRPr lang="en-CA" sz="1800" b="1" i="0" u="none" strike="noStrike" dirty="0" smtClean="0">
                        <a:solidFill>
                          <a:schemeClr val="tx2">
                            <a:lumMod val="75000"/>
                            <a:lumOff val="25000"/>
                          </a:schemeClr>
                        </a:solidFill>
                        <a:effectLst/>
                        <a:latin typeface="+mn-lt"/>
                      </a:endParaRPr>
                    </a:p>
                  </a:txBody>
                  <a:tcPr marL="9525" marR="9525" marT="9525" marB="0" anchor="b"/>
                </a:tc>
              </a:tr>
              <a:tr h="1027941">
                <a:tc>
                  <a:txBody>
                    <a:bodyPr/>
                    <a:lstStyle/>
                    <a:p>
                      <a:pPr algn="ctr"/>
                      <a:endParaRPr lang="en-US" dirty="0" smtClean="0">
                        <a:solidFill>
                          <a:schemeClr val="tx2">
                            <a:lumMod val="75000"/>
                            <a:lumOff val="25000"/>
                          </a:schemeClr>
                        </a:solidFill>
                        <a:latin typeface="Arial Rounded MT Bold" panose="020F0704030504030204" pitchFamily="34" charset="0"/>
                      </a:endParaRPr>
                    </a:p>
                    <a:p>
                      <a:pPr algn="ctr"/>
                      <a:endParaRPr lang="en-US" dirty="0" smtClean="0">
                        <a:solidFill>
                          <a:schemeClr val="tx2">
                            <a:lumMod val="75000"/>
                            <a:lumOff val="25000"/>
                          </a:schemeClr>
                        </a:solidFill>
                        <a:latin typeface="Arial Rounded MT Bold" panose="020F0704030504030204" pitchFamily="34" charset="0"/>
                      </a:endParaRPr>
                    </a:p>
                    <a:p>
                      <a:pPr algn="ctr"/>
                      <a:r>
                        <a:rPr lang="en-US" dirty="0" smtClean="0">
                          <a:solidFill>
                            <a:schemeClr val="tx2">
                              <a:lumMod val="75000"/>
                              <a:lumOff val="25000"/>
                            </a:schemeClr>
                          </a:solidFill>
                          <a:latin typeface="Arial Rounded MT Bold" panose="020F0704030504030204" pitchFamily="34" charset="0"/>
                        </a:rPr>
                        <a:t>Average Distance</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1.5</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b="1" dirty="0" smtClean="0">
                          <a:solidFill>
                            <a:schemeClr val="tx2">
                              <a:lumMod val="75000"/>
                              <a:lumOff val="25000"/>
                            </a:schemeClr>
                          </a:solidFill>
                        </a:rPr>
                        <a:t>1.2</a:t>
                      </a:r>
                      <a:endParaRPr lang="en-US" b="1" dirty="0">
                        <a:solidFill>
                          <a:schemeClr val="tx2">
                            <a:lumMod val="75000"/>
                            <a:lumOff val="2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anose="020F0704030504030204" pitchFamily="34" charset="0"/>
                        </a:rPr>
                        <a:t>33.4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Arial Rounded MT Bold" panose="020F0704030504030204" pitchFamily="34" charset="0"/>
                        </a:rPr>
                        <a:t>(Average travel time 40</a:t>
                      </a:r>
                      <a:r>
                        <a:rPr lang="en-US" sz="1100" baseline="0" dirty="0" smtClean="0">
                          <a:solidFill>
                            <a:schemeClr val="tx2">
                              <a:lumMod val="75000"/>
                              <a:lumOff val="25000"/>
                            </a:schemeClr>
                          </a:solidFill>
                          <a:latin typeface="Arial Rounded MT Bold" panose="020F0704030504030204" pitchFamily="34" charset="0"/>
                        </a:rPr>
                        <a:t> </a:t>
                      </a:r>
                      <a:r>
                        <a:rPr lang="en-US" sz="1100" dirty="0" smtClean="0">
                          <a:solidFill>
                            <a:schemeClr val="tx2">
                              <a:lumMod val="75000"/>
                              <a:lumOff val="25000"/>
                            </a:schemeClr>
                          </a:solidFill>
                          <a:latin typeface="Arial Rounded MT Bold" panose="020F0704030504030204" pitchFamily="34" charset="0"/>
                        </a:rPr>
                        <a:t>minutes)</a:t>
                      </a:r>
                    </a:p>
                    <a:p>
                      <a:pPr algn="ctr"/>
                      <a:endParaRPr lang="en-US" sz="1100" dirty="0">
                        <a:solidFill>
                          <a:schemeClr val="tx2">
                            <a:lumMod val="75000"/>
                            <a:lumOff val="25000"/>
                          </a:schemeClr>
                        </a:solidFill>
                        <a:latin typeface="Arial Rounded MT Bold" panose="020F0704030504030204" pitchFamily="34" charset="0"/>
                      </a:endParaRPr>
                    </a:p>
                  </a:txBody>
                  <a:tcPr/>
                </a:tc>
              </a:tr>
              <a:tr h="1027941">
                <a:tc>
                  <a:txBody>
                    <a:bodyPr/>
                    <a:lstStyle/>
                    <a:p>
                      <a:pPr algn="ctr"/>
                      <a:endParaRPr lang="en-US" dirty="0" smtClean="0">
                        <a:solidFill>
                          <a:schemeClr val="tx2">
                            <a:lumMod val="75000"/>
                            <a:lumOff val="25000"/>
                          </a:schemeClr>
                        </a:solidFill>
                        <a:latin typeface="Arial Rounded MT Bold" panose="020F0704030504030204" pitchFamily="34" charset="0"/>
                      </a:endParaRPr>
                    </a:p>
                    <a:p>
                      <a:pPr algn="ctr"/>
                      <a:r>
                        <a:rPr lang="en-US" dirty="0" smtClean="0">
                          <a:solidFill>
                            <a:schemeClr val="tx2">
                              <a:lumMod val="75000"/>
                              <a:lumOff val="25000"/>
                            </a:schemeClr>
                          </a:solidFill>
                          <a:latin typeface="Arial Rounded MT Bold" panose="020F0704030504030204" pitchFamily="34" charset="0"/>
                        </a:rPr>
                        <a:t>Maximum Distance</a:t>
                      </a:r>
                    </a:p>
                    <a:p>
                      <a:pPr algn="ct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10.3 </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b="1" dirty="0" smtClean="0">
                          <a:solidFill>
                            <a:schemeClr val="tx2">
                              <a:lumMod val="75000"/>
                              <a:lumOff val="25000"/>
                            </a:schemeClr>
                          </a:solidFill>
                        </a:rPr>
                        <a:t>10.6</a:t>
                      </a:r>
                      <a:endParaRPr lang="en-US" b="1" dirty="0">
                        <a:solidFill>
                          <a:schemeClr val="tx2">
                            <a:lumMod val="75000"/>
                            <a:lumOff val="25000"/>
                          </a:schemeClr>
                        </a:solidFill>
                      </a:endParaRPr>
                    </a:p>
                  </a:txBody>
                  <a:tcPr/>
                </a:tc>
                <a:tc>
                  <a:txBody>
                    <a:bodyPr/>
                    <a:lstStyle/>
                    <a:p>
                      <a:pPr algn="ctr"/>
                      <a:r>
                        <a:rPr lang="en-US" sz="1800" dirty="0" smtClean="0">
                          <a:solidFill>
                            <a:schemeClr val="tx2">
                              <a:lumMod val="75000"/>
                              <a:lumOff val="25000"/>
                            </a:schemeClr>
                          </a:solidFill>
                          <a:latin typeface="Arial Rounded MT Bold" panose="020F0704030504030204" pitchFamily="34" charset="0"/>
                        </a:rPr>
                        <a:t>42.7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2">
                              <a:lumMod val="75000"/>
                              <a:lumOff val="25000"/>
                            </a:schemeClr>
                          </a:solidFill>
                          <a:latin typeface="Arial Rounded MT Bold" panose="020F0704030504030204" pitchFamily="34" charset="0"/>
                        </a:rPr>
                        <a:t>(Maximum travel time 50 minutes)</a:t>
                      </a:r>
                    </a:p>
                    <a:p>
                      <a:pPr algn="ctr"/>
                      <a:endParaRPr lang="en-US" sz="1800" dirty="0">
                        <a:solidFill>
                          <a:schemeClr val="tx2">
                            <a:lumMod val="75000"/>
                            <a:lumOff val="25000"/>
                          </a:schemeClr>
                        </a:solidFill>
                        <a:latin typeface="Arial Rounded MT Bold" panose="020F0704030504030204" pitchFamily="34" charset="0"/>
                      </a:endParaRPr>
                    </a:p>
                  </a:txBody>
                  <a:tcPr/>
                </a:tc>
              </a:tr>
              <a:tr h="1027941">
                <a:tc>
                  <a:txBody>
                    <a:bodyPr/>
                    <a:lstStyle/>
                    <a:p>
                      <a:pPr algn="ctr"/>
                      <a:endParaRPr lang="en-US" dirty="0" smtClean="0">
                        <a:solidFill>
                          <a:schemeClr val="tx2">
                            <a:lumMod val="75000"/>
                            <a:lumOff val="25000"/>
                          </a:schemeClr>
                        </a:solidFill>
                        <a:latin typeface="Arial Rounded MT Bold" panose="020F0704030504030204" pitchFamily="34" charset="0"/>
                      </a:endParaRPr>
                    </a:p>
                    <a:p>
                      <a:pPr algn="ctr"/>
                      <a:r>
                        <a:rPr lang="en-US" dirty="0" smtClean="0">
                          <a:solidFill>
                            <a:schemeClr val="tx2">
                              <a:lumMod val="75000"/>
                              <a:lumOff val="25000"/>
                            </a:schemeClr>
                          </a:solidFill>
                          <a:latin typeface="Arial Rounded MT Bold" panose="020F0704030504030204" pitchFamily="34" charset="0"/>
                        </a:rPr>
                        <a:t>Minimum Distance</a:t>
                      </a:r>
                    </a:p>
                    <a:p>
                      <a:pPr algn="ct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0.1</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b="1" dirty="0" smtClean="0">
                          <a:solidFill>
                            <a:schemeClr val="tx2">
                              <a:lumMod val="75000"/>
                              <a:lumOff val="25000"/>
                            </a:schemeClr>
                          </a:solidFill>
                        </a:rPr>
                        <a:t>0.1</a:t>
                      </a:r>
                      <a:endParaRPr lang="en-US" b="1" dirty="0">
                        <a:solidFill>
                          <a:schemeClr val="tx2">
                            <a:lumMod val="75000"/>
                            <a:lumOff val="25000"/>
                          </a:schemeClr>
                        </a:solidFill>
                      </a:endParaRPr>
                    </a:p>
                  </a:txBody>
                  <a:tcPr/>
                </a:tc>
                <a:tc>
                  <a:txBody>
                    <a:bodyPr/>
                    <a:lstStyle/>
                    <a:p>
                      <a:pPr algn="ctr"/>
                      <a:r>
                        <a:rPr lang="en-US" sz="1800" dirty="0" smtClean="0">
                          <a:solidFill>
                            <a:schemeClr val="tx2">
                              <a:lumMod val="75000"/>
                              <a:lumOff val="25000"/>
                            </a:schemeClr>
                          </a:solidFill>
                          <a:latin typeface="Arial Rounded MT Bold" panose="020F0704030504030204" pitchFamily="34" charset="0"/>
                        </a:rPr>
                        <a:t>30.5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Arial Rounded MT Bold" panose="020F0704030504030204" pitchFamily="34" charset="0"/>
                        </a:rPr>
                        <a:t>(Minimum travel time 35 minutes)</a:t>
                      </a:r>
                    </a:p>
                    <a:p>
                      <a:pPr algn="ctr"/>
                      <a:endParaRPr lang="en-US" sz="1800" dirty="0" smtClean="0">
                        <a:solidFill>
                          <a:schemeClr val="tx2">
                            <a:lumMod val="75000"/>
                            <a:lumOff val="25000"/>
                          </a:schemeClr>
                        </a:solidFill>
                        <a:latin typeface="Arial Rounded MT Bold" panose="020F0704030504030204"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DB86C2FD-5286-4504-B800-6CB83B425CAA}" type="slidenum">
              <a:rPr lang="en-US" sz="2000" smtClean="0"/>
              <a:t>39</a:t>
            </a:fld>
            <a:endParaRPr lang="en-US" sz="2000" dirty="0"/>
          </a:p>
        </p:txBody>
      </p:sp>
      <p:sp>
        <p:nvSpPr>
          <p:cNvPr id="5" name="Footer Placeholder 4"/>
          <p:cNvSpPr>
            <a:spLocks noGrp="1"/>
          </p:cNvSpPr>
          <p:nvPr>
            <p:ph type="ftr" sz="quarter" idx="11"/>
          </p:nvPr>
        </p:nvSpPr>
        <p:spPr/>
        <p:txBody>
          <a:bodyPr/>
          <a:lstStyle/>
          <a:p>
            <a:r>
              <a:rPr lang="en-US" smtClean="0"/>
              <a:t>October 6 , 2015</a:t>
            </a:r>
            <a:endParaRPr lang="en-US" dirty="0"/>
          </a:p>
        </p:txBody>
      </p:sp>
    </p:spTree>
    <p:extLst>
      <p:ext uri="{BB962C8B-B14F-4D97-AF65-F5344CB8AC3E}">
        <p14:creationId xmlns:p14="http://schemas.microsoft.com/office/powerpoint/2010/main" val="2220497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lumMod val="75000"/>
                    <a:lumOff val="25000"/>
                  </a:schemeClr>
                </a:solidFill>
                <a:latin typeface="Arial Rounded MT Bold" panose="020F0704030504030204" pitchFamily="34" charset="0"/>
              </a:rPr>
              <a:t>Presentations of Facts</a:t>
            </a:r>
            <a:endParaRPr lang="en-US" sz="3600" b="1" dirty="0">
              <a:solidFill>
                <a:schemeClr val="tx2">
                  <a:lumMod val="75000"/>
                  <a:lumOff val="25000"/>
                </a:schemeClr>
              </a:solidFill>
              <a:latin typeface="Arial Rounded MT Bold" panose="020F070403050403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lumMod val="75000"/>
                    <a:lumOff val="25000"/>
                  </a:schemeClr>
                </a:solidFill>
                <a:latin typeface="Arial Rounded MT Bold" panose="020F0704030504030204" pitchFamily="34" charset="0"/>
              </a:rPr>
              <a:t>Enrolment</a:t>
            </a:r>
          </a:p>
          <a:p>
            <a:r>
              <a:rPr lang="en-US" dirty="0" smtClean="0">
                <a:solidFill>
                  <a:schemeClr val="tx2">
                    <a:lumMod val="75000"/>
                    <a:lumOff val="25000"/>
                  </a:schemeClr>
                </a:solidFill>
                <a:latin typeface="Arial Rounded MT Bold" panose="020F0704030504030204" pitchFamily="34" charset="0"/>
              </a:rPr>
              <a:t>Quality of Education Programs &amp; Services</a:t>
            </a:r>
          </a:p>
          <a:p>
            <a:r>
              <a:rPr lang="en-US" dirty="0" smtClean="0">
                <a:solidFill>
                  <a:schemeClr val="tx2">
                    <a:lumMod val="75000"/>
                    <a:lumOff val="25000"/>
                  </a:schemeClr>
                </a:solidFill>
                <a:latin typeface="Arial Rounded MT Bold" panose="020F0704030504030204" pitchFamily="34" charset="0"/>
              </a:rPr>
              <a:t>Provincial Assessment  Results &amp; Student Perception Results</a:t>
            </a:r>
          </a:p>
          <a:p>
            <a:r>
              <a:rPr lang="en-US" dirty="0" smtClean="0">
                <a:solidFill>
                  <a:schemeClr val="tx2">
                    <a:lumMod val="75000"/>
                    <a:lumOff val="25000"/>
                  </a:schemeClr>
                </a:solidFill>
                <a:latin typeface="Arial Rounded MT Bold" panose="020F0704030504030204" pitchFamily="34" charset="0"/>
              </a:rPr>
              <a:t>Health &amp; Safety Building Assessment</a:t>
            </a:r>
          </a:p>
          <a:p>
            <a:r>
              <a:rPr lang="en-US" dirty="0" smtClean="0">
                <a:solidFill>
                  <a:schemeClr val="tx2">
                    <a:lumMod val="75000"/>
                    <a:lumOff val="25000"/>
                  </a:schemeClr>
                </a:solidFill>
                <a:latin typeface="Arial Rounded MT Bold" panose="020F0704030504030204" pitchFamily="34" charset="0"/>
              </a:rPr>
              <a:t>Transportation</a:t>
            </a:r>
          </a:p>
          <a:p>
            <a:r>
              <a:rPr lang="en-US" dirty="0" smtClean="0">
                <a:solidFill>
                  <a:schemeClr val="tx2">
                    <a:lumMod val="75000"/>
                    <a:lumOff val="25000"/>
                  </a:schemeClr>
                </a:solidFill>
                <a:latin typeface="Arial Rounded MT Bold" panose="020F0704030504030204" pitchFamily="34" charset="0"/>
              </a:rPr>
              <a:t>Finances</a:t>
            </a:r>
          </a:p>
          <a:p>
            <a:r>
              <a:rPr lang="en-US" dirty="0">
                <a:solidFill>
                  <a:schemeClr val="tx2">
                    <a:lumMod val="75000"/>
                    <a:lumOff val="25000"/>
                  </a:schemeClr>
                </a:solidFill>
                <a:latin typeface="Arial Rounded MT Bold" panose="020F0704030504030204" pitchFamily="34" charset="0"/>
              </a:rPr>
              <a:t>Impact on Other Schools </a:t>
            </a:r>
          </a:p>
          <a:p>
            <a:r>
              <a:rPr lang="en-US" dirty="0" smtClean="0">
                <a:solidFill>
                  <a:schemeClr val="tx2">
                    <a:lumMod val="75000"/>
                    <a:lumOff val="25000"/>
                  </a:schemeClr>
                </a:solidFill>
                <a:latin typeface="Arial Rounded MT Bold" panose="020F0704030504030204" pitchFamily="34" charset="0"/>
              </a:rPr>
              <a:t>Economic Development</a:t>
            </a:r>
          </a:p>
          <a:p>
            <a:r>
              <a:rPr lang="en-US" dirty="0" smtClean="0">
                <a:solidFill>
                  <a:schemeClr val="tx2">
                    <a:lumMod val="75000"/>
                    <a:lumOff val="25000"/>
                  </a:schemeClr>
                </a:solidFill>
                <a:latin typeface="Arial Rounded MT Bold" panose="020F0704030504030204" pitchFamily="34" charset="0"/>
              </a:rPr>
              <a:t>Impact on the Local Community</a:t>
            </a:r>
          </a:p>
          <a:p>
            <a:endParaRPr lang="en-US"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4</a:t>
            </a:fld>
            <a:endParaRPr lang="en-US" sz="2000" dirty="0"/>
          </a:p>
        </p:txBody>
      </p:sp>
    </p:spTree>
    <p:extLst>
      <p:ext uri="{BB962C8B-B14F-4D97-AF65-F5344CB8AC3E}">
        <p14:creationId xmlns:p14="http://schemas.microsoft.com/office/powerpoint/2010/main" val="1390503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73340"/>
            <a:ext cx="8042276" cy="898264"/>
          </a:xfrm>
        </p:spPr>
        <p:txBody>
          <a:bodyPr>
            <a:normAutofit fontScale="90000"/>
          </a:bodyPr>
          <a:lstStyle/>
          <a:p>
            <a:r>
              <a:rPr lang="en-US" b="1" dirty="0" err="1" smtClean="0">
                <a:solidFill>
                  <a:schemeClr val="tx2">
                    <a:lumMod val="75000"/>
                    <a:lumOff val="25000"/>
                  </a:schemeClr>
                </a:solidFill>
                <a:latin typeface="Arial Rounded MT Bold" pitchFamily="34" charset="0"/>
              </a:rPr>
              <a:t>McAdam</a:t>
            </a:r>
            <a:r>
              <a:rPr lang="en-US" b="1" dirty="0" smtClean="0">
                <a:solidFill>
                  <a:schemeClr val="tx2">
                    <a:lumMod val="75000"/>
                    <a:lumOff val="25000"/>
                  </a:schemeClr>
                </a:solidFill>
                <a:latin typeface="Arial Rounded MT Bold" pitchFamily="34" charset="0"/>
              </a:rPr>
              <a:t> Transportation Study</a:t>
            </a:r>
            <a:endParaRPr lang="en-CA" b="1" dirty="0">
              <a:solidFill>
                <a:schemeClr val="tx2">
                  <a:lumMod val="75000"/>
                  <a:lumOff val="25000"/>
                </a:schemeClr>
              </a:solidFill>
              <a:latin typeface="Arial Rounded MT Bold" pitchFamily="34"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24924"/>
            <a:ext cx="9144000" cy="603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40</a:t>
            </a:fld>
            <a:endParaRPr lang="en-US" sz="2000" dirty="0"/>
          </a:p>
        </p:txBody>
      </p:sp>
    </p:spTree>
    <p:extLst>
      <p:ext uri="{BB962C8B-B14F-4D97-AF65-F5344CB8AC3E}">
        <p14:creationId xmlns:p14="http://schemas.microsoft.com/office/powerpoint/2010/main" val="1233308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tx2">
                    <a:lumMod val="75000"/>
                    <a:lumOff val="25000"/>
                  </a:schemeClr>
                </a:solidFill>
                <a:latin typeface="Arial Rounded MT Bold" pitchFamily="34" charset="0"/>
              </a:rPr>
              <a:t>McAdam</a:t>
            </a:r>
            <a:r>
              <a:rPr lang="en-US" sz="3200" b="1" dirty="0" smtClean="0">
                <a:solidFill>
                  <a:schemeClr val="tx2">
                    <a:lumMod val="75000"/>
                    <a:lumOff val="25000"/>
                  </a:schemeClr>
                </a:solidFill>
                <a:latin typeface="Arial Rounded MT Bold" pitchFamily="34" charset="0"/>
              </a:rPr>
              <a:t> Elementary School Salaries</a:t>
            </a:r>
            <a:endParaRPr lang="en-CA" sz="3200"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6921694"/>
              </p:ext>
            </p:extLst>
          </p:nvPr>
        </p:nvGraphicFramePr>
        <p:xfrm>
          <a:off x="264456" y="1361440"/>
          <a:ext cx="8624052" cy="1457960"/>
        </p:xfrm>
        <a:graphic>
          <a:graphicData uri="http://schemas.openxmlformats.org/drawingml/2006/table">
            <a:tbl>
              <a:tblPr firstRow="1" bandRow="1">
                <a:tableStyleId>{5C22544A-7EE6-4342-B048-85BDC9FD1C3A}</a:tableStyleId>
              </a:tblPr>
              <a:tblGrid>
                <a:gridCol w="2295864"/>
                <a:gridCol w="2016162"/>
                <a:gridCol w="2156013"/>
                <a:gridCol w="2156013"/>
              </a:tblGrid>
              <a:tr h="585470">
                <a:tc>
                  <a:txBody>
                    <a:bodyPr/>
                    <a:lstStyle/>
                    <a:p>
                      <a:endParaRPr lang="en-CA" dirty="0"/>
                    </a:p>
                  </a:txBody>
                  <a:tcPr/>
                </a:tc>
                <a:tc gridSpan="3">
                  <a:txBody>
                    <a:bodyPr/>
                    <a:lstStyle/>
                    <a:p>
                      <a:pPr algn="ctr"/>
                      <a:r>
                        <a:rPr lang="en-US" dirty="0" smtClean="0">
                          <a:latin typeface="Arial Rounded MT Bold" pitchFamily="34" charset="0"/>
                        </a:rPr>
                        <a:t>Actual Costs</a:t>
                      </a:r>
                      <a:endParaRPr lang="en-CA"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585470">
                <a:tc>
                  <a:txBody>
                    <a:bodyPr/>
                    <a:lstStyle/>
                    <a:p>
                      <a:pPr algn="l" fontAlgn="b"/>
                      <a:r>
                        <a:rPr lang="en-US" sz="18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Fiscal Year</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251460">
                <a:tc>
                  <a:txBody>
                    <a:bodyPr/>
                    <a:lstStyle/>
                    <a:p>
                      <a:pPr algn="l" fontAlgn="b"/>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2014-2015</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2013-2014</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2012-2013</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42362032"/>
              </p:ext>
            </p:extLst>
          </p:nvPr>
        </p:nvGraphicFramePr>
        <p:xfrm>
          <a:off x="228600" y="3368040"/>
          <a:ext cx="8659907" cy="2575559"/>
        </p:xfrm>
        <a:graphic>
          <a:graphicData uri="http://schemas.openxmlformats.org/drawingml/2006/table">
            <a:tbl>
              <a:tblPr firstRow="1" bandRow="1">
                <a:tableStyleId>{5C22544A-7EE6-4342-B048-85BDC9FD1C3A}</a:tableStyleId>
              </a:tblPr>
              <a:tblGrid>
                <a:gridCol w="2308568"/>
                <a:gridCol w="1874445"/>
                <a:gridCol w="2194964"/>
                <a:gridCol w="2281930"/>
              </a:tblGrid>
              <a:tr h="442223">
                <a:tc>
                  <a:txBody>
                    <a:bodyPr/>
                    <a:lstStyle/>
                    <a:p>
                      <a:pPr algn="l" fontAlgn="b"/>
                      <a:r>
                        <a:rPr lang="en-US" sz="1800" b="1" i="0" u="none" strike="noStrike" dirty="0">
                          <a:solidFill>
                            <a:schemeClr val="bg1"/>
                          </a:solidFill>
                          <a:effectLst/>
                          <a:latin typeface="Arial Rounded MT Bold" pitchFamily="34" charset="0"/>
                        </a:rPr>
                        <a:t>Salaries</a:t>
                      </a: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Administration</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9,803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11,578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12,542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Teacher</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447,197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465,956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497,100</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Admin.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31,780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30,959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30,194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Educational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50,974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56,811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49,988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Custodian</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60,596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60,289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58,510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Total</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600,350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625,593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648,334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7F5CE407-6216-4202-80E4-A30DC2F709B2}" type="slidenum">
              <a:rPr lang="en-US" sz="2000" smtClean="0"/>
              <a:pPr/>
              <a:t>41</a:t>
            </a:fld>
            <a:endParaRPr lang="en-US" sz="2000" dirty="0"/>
          </a:p>
        </p:txBody>
      </p:sp>
    </p:spTree>
    <p:extLst>
      <p:ext uri="{BB962C8B-B14F-4D97-AF65-F5344CB8AC3E}">
        <p14:creationId xmlns:p14="http://schemas.microsoft.com/office/powerpoint/2010/main" val="2751968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0144"/>
          </a:xfrm>
        </p:spPr>
        <p:txBody>
          <a:bodyPr/>
          <a:lstStyle/>
          <a:p>
            <a:r>
              <a:rPr lang="en-US" b="1" dirty="0" smtClean="0">
                <a:solidFill>
                  <a:schemeClr val="tx2">
                    <a:lumMod val="75000"/>
                    <a:lumOff val="25000"/>
                  </a:schemeClr>
                </a:solidFill>
                <a:latin typeface="Arial Rounded MT Bold" pitchFamily="34" charset="0"/>
              </a:rPr>
              <a:t>Assigned Budgets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08644745"/>
              </p:ext>
            </p:extLst>
          </p:nvPr>
        </p:nvGraphicFramePr>
        <p:xfrm>
          <a:off x="198120" y="2259443"/>
          <a:ext cx="8690388" cy="3615900"/>
        </p:xfrm>
        <a:graphic>
          <a:graphicData uri="http://schemas.openxmlformats.org/drawingml/2006/table">
            <a:tbl>
              <a:tblPr firstRow="1" bandRow="1">
                <a:tableStyleId>{5C22544A-7EE6-4342-B048-85BDC9FD1C3A}</a:tableStyleId>
              </a:tblPr>
              <a:tblGrid>
                <a:gridCol w="2222349"/>
                <a:gridCol w="2156013"/>
                <a:gridCol w="2156013"/>
                <a:gridCol w="2156013"/>
              </a:tblGrid>
              <a:tr h="0">
                <a:tc>
                  <a:txBody>
                    <a:bodyPr/>
                    <a:lstStyle/>
                    <a:p>
                      <a:pPr algn="l" fontAlgn="b"/>
                      <a:r>
                        <a:rPr lang="en-CA" sz="1400" b="1" i="0" u="none" strike="noStrike" dirty="0">
                          <a:solidFill>
                            <a:schemeClr val="bg1"/>
                          </a:solidFill>
                          <a:effectLst/>
                          <a:latin typeface="Arial Rounded MT Bold" pitchFamily="34" charset="0"/>
                        </a:rPr>
                        <a:t>Assigned Budgets</a:t>
                      </a:r>
                    </a:p>
                  </a:txBody>
                  <a:tcPr marL="9525" marR="9525" marT="9525" marB="0" anchor="b"/>
                </a:tc>
                <a:tc>
                  <a:txBody>
                    <a:bodyPr/>
                    <a:lstStyle/>
                    <a:p>
                      <a:pPr algn="l" fontAlgn="b"/>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r>
              <a:tr h="290072">
                <a:tc>
                  <a:txBody>
                    <a:bodyPr/>
                    <a:lstStyle/>
                    <a:p>
                      <a:pPr algn="l" fontAlgn="b"/>
                      <a:r>
                        <a:rPr lang="en-CA" sz="1400" b="1" i="0" u="none" strike="noStrike" dirty="0">
                          <a:solidFill>
                            <a:schemeClr val="tx2">
                              <a:lumMod val="75000"/>
                              <a:lumOff val="25000"/>
                            </a:schemeClr>
                          </a:solidFill>
                          <a:effectLst/>
                          <a:latin typeface="Arial Rounded MT Bold" pitchFamily="34" charset="0"/>
                        </a:rPr>
                        <a:t>Regular Instruction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10,174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10,442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13,357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Admin.Support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2,510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2,576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2,748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Library</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540835">
                <a:tc>
                  <a:txBody>
                    <a:bodyPr/>
                    <a:lstStyle/>
                    <a:p>
                      <a:pPr algn="l" fontAlgn="b"/>
                      <a:r>
                        <a:rPr lang="en-CA" sz="1400" b="1" i="0" u="none" strike="noStrike" dirty="0">
                          <a:solidFill>
                            <a:schemeClr val="tx2">
                              <a:lumMod val="75000"/>
                              <a:lumOff val="25000"/>
                            </a:schemeClr>
                          </a:solidFill>
                          <a:effectLst/>
                          <a:latin typeface="Arial Rounded MT Bold" pitchFamily="34" charset="0"/>
                        </a:rPr>
                        <a:t>Teachers Working Conditions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1,772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1,873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2,657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9073">
                <a:tc>
                  <a:txBody>
                    <a:bodyPr/>
                    <a:lstStyle/>
                    <a:p>
                      <a:pPr algn="l" fontAlgn="b"/>
                      <a:r>
                        <a:rPr lang="en-CA" sz="1400" b="1" i="0" u="none" strike="noStrike" dirty="0">
                          <a:solidFill>
                            <a:schemeClr val="tx2">
                              <a:lumMod val="75000"/>
                              <a:lumOff val="25000"/>
                            </a:schemeClr>
                          </a:solidFill>
                          <a:effectLst/>
                          <a:latin typeface="Arial Rounded MT Bold" pitchFamily="34" charset="0"/>
                        </a:rPr>
                        <a:t>Nutrition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659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672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Bilingual Learning Environ.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Wellness Grant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1,228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475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482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Co/Extra Trips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529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542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578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PSSC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214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215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434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5195">
                <a:tc>
                  <a:txBody>
                    <a:bodyPr/>
                    <a:lstStyle/>
                    <a:p>
                      <a:pPr algn="l" fontAlgn="b"/>
                      <a:r>
                        <a:rPr lang="en-CA" sz="1400" b="1" i="0" u="none" strike="noStrike" dirty="0">
                          <a:solidFill>
                            <a:schemeClr val="tx2">
                              <a:lumMod val="75000"/>
                              <a:lumOff val="25000"/>
                            </a:schemeClr>
                          </a:solidFill>
                          <a:effectLst/>
                          <a:latin typeface="Arial Rounded MT Bold" pitchFamily="34" charset="0"/>
                        </a:rPr>
                        <a:t>Total</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17,386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16,795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21,056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61850385"/>
              </p:ext>
            </p:extLst>
          </p:nvPr>
        </p:nvGraphicFramePr>
        <p:xfrm>
          <a:off x="264459" y="1005840"/>
          <a:ext cx="8624050" cy="960120"/>
        </p:xfrm>
        <a:graphic>
          <a:graphicData uri="http://schemas.openxmlformats.org/drawingml/2006/table">
            <a:tbl>
              <a:tblPr firstRow="1" bandRow="1">
                <a:tableStyleId>{5C22544A-7EE6-4342-B048-85BDC9FD1C3A}</a:tableStyleId>
              </a:tblPr>
              <a:tblGrid>
                <a:gridCol w="2295864"/>
                <a:gridCol w="2016162"/>
                <a:gridCol w="2156012"/>
                <a:gridCol w="2156012"/>
              </a:tblGrid>
              <a:tr h="326890">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4244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390787">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sp>
        <p:nvSpPr>
          <p:cNvPr id="8" name="Slide Number Placeholder 7"/>
          <p:cNvSpPr>
            <a:spLocks noGrp="1"/>
          </p:cNvSpPr>
          <p:nvPr>
            <p:ph type="sldNum" sz="quarter" idx="12"/>
          </p:nvPr>
        </p:nvSpPr>
        <p:spPr/>
        <p:txBody>
          <a:bodyPr/>
          <a:lstStyle/>
          <a:p>
            <a:fld id="{7F5CE407-6216-4202-80E4-A30DC2F709B2}" type="slidenum">
              <a:rPr lang="en-US" sz="2000" smtClean="0"/>
              <a:pPr/>
              <a:t>42</a:t>
            </a:fld>
            <a:endParaRPr lang="en-US" sz="2000" dirty="0"/>
          </a:p>
        </p:txBody>
      </p:sp>
    </p:spTree>
    <p:extLst>
      <p:ext uri="{BB962C8B-B14F-4D97-AF65-F5344CB8AC3E}">
        <p14:creationId xmlns:p14="http://schemas.microsoft.com/office/powerpoint/2010/main" val="785611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064"/>
          </a:xfrm>
        </p:spPr>
        <p:txBody>
          <a:bodyPr/>
          <a:lstStyle/>
          <a:p>
            <a:r>
              <a:rPr lang="en-US" b="1" dirty="0" smtClean="0">
                <a:solidFill>
                  <a:schemeClr val="tx2">
                    <a:lumMod val="75000"/>
                    <a:lumOff val="25000"/>
                  </a:schemeClr>
                </a:solidFill>
                <a:latin typeface="Arial Rounded MT Bold" pitchFamily="34" charset="0"/>
              </a:rPr>
              <a:t>Facilities Costs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2439426"/>
              </p:ext>
            </p:extLst>
          </p:nvPr>
        </p:nvGraphicFramePr>
        <p:xfrm>
          <a:off x="264458" y="1036320"/>
          <a:ext cx="8624047" cy="1143001"/>
        </p:xfrm>
        <a:graphic>
          <a:graphicData uri="http://schemas.openxmlformats.org/drawingml/2006/table">
            <a:tbl>
              <a:tblPr firstRow="1" bandRow="1">
                <a:tableStyleId>{5C22544A-7EE6-4342-B048-85BDC9FD1C3A}</a:tableStyleId>
              </a:tblPr>
              <a:tblGrid>
                <a:gridCol w="2295863"/>
                <a:gridCol w="2016162"/>
                <a:gridCol w="2156011"/>
                <a:gridCol w="2156011"/>
              </a:tblGrid>
              <a:tr h="389155">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5339007"/>
              </p:ext>
            </p:extLst>
          </p:nvPr>
        </p:nvGraphicFramePr>
        <p:xfrm>
          <a:off x="264456" y="2499360"/>
          <a:ext cx="8624048" cy="3143680"/>
        </p:xfrm>
        <a:graphic>
          <a:graphicData uri="http://schemas.openxmlformats.org/drawingml/2006/table">
            <a:tbl>
              <a:tblPr firstRow="1" bandRow="1">
                <a:tableStyleId>{5C22544A-7EE6-4342-B048-85BDC9FD1C3A}</a:tableStyleId>
              </a:tblPr>
              <a:tblGrid>
                <a:gridCol w="2156012"/>
                <a:gridCol w="2156012"/>
                <a:gridCol w="2156012"/>
                <a:gridCol w="2156012"/>
              </a:tblGrid>
              <a:tr h="483441">
                <a:tc>
                  <a:txBody>
                    <a:bodyPr/>
                    <a:lstStyle/>
                    <a:p>
                      <a:pPr algn="l" fontAlgn="b"/>
                      <a:r>
                        <a:rPr lang="en-CA" sz="1600" b="1" i="0" u="none" strike="noStrike" dirty="0">
                          <a:solidFill>
                            <a:schemeClr val="bg1"/>
                          </a:solidFill>
                          <a:effectLst/>
                          <a:latin typeface="Arial Rounded MT Bold" pitchFamily="34" charset="0"/>
                        </a:rPr>
                        <a:t>Facilities Costs</a:t>
                      </a: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Electricity</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36,161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35,666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32,985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Water and Sewer</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6,904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6,570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3,250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Garbage Removal</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1,568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1,581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1,790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Ground Maintenance</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6,069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5,767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5,567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Cleaning Supplies</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1,846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1,334</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1,350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Minor Repairs</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5,146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7,512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3,209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08239">
                <a:tc>
                  <a:txBody>
                    <a:bodyPr/>
                    <a:lstStyle/>
                    <a:p>
                      <a:pPr algn="l" fontAlgn="b"/>
                      <a:r>
                        <a:rPr lang="en-CA" sz="1600" b="1" i="0" u="none" strike="noStrike">
                          <a:solidFill>
                            <a:schemeClr val="tx2">
                              <a:lumMod val="75000"/>
                              <a:lumOff val="25000"/>
                            </a:schemeClr>
                          </a:solidFill>
                          <a:effectLst/>
                          <a:latin typeface="Arial Rounded MT Bold" pitchFamily="34" charset="0"/>
                        </a:rPr>
                        <a:t>Total</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57,694</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58,430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48,151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7F5CE407-6216-4202-80E4-A30DC2F709B2}" type="slidenum">
              <a:rPr lang="en-US" sz="2000" smtClean="0"/>
              <a:pPr/>
              <a:t>43</a:t>
            </a:fld>
            <a:endParaRPr lang="en-US" sz="2000" dirty="0"/>
          </a:p>
        </p:txBody>
      </p:sp>
    </p:spTree>
    <p:extLst>
      <p:ext uri="{BB962C8B-B14F-4D97-AF65-F5344CB8AC3E}">
        <p14:creationId xmlns:p14="http://schemas.microsoft.com/office/powerpoint/2010/main" val="1165055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Total Costs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October 8 , 2015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7198076"/>
              </p:ext>
            </p:extLst>
          </p:nvPr>
        </p:nvGraphicFramePr>
        <p:xfrm>
          <a:off x="264459" y="1600200"/>
          <a:ext cx="8559502" cy="1766106"/>
        </p:xfrm>
        <a:graphic>
          <a:graphicData uri="http://schemas.openxmlformats.org/drawingml/2006/table">
            <a:tbl>
              <a:tblPr firstRow="1" bandRow="1">
                <a:tableStyleId>{5C22544A-7EE6-4342-B048-85BDC9FD1C3A}</a:tableStyleId>
              </a:tblPr>
              <a:tblGrid>
                <a:gridCol w="2374887"/>
                <a:gridCol w="2085559"/>
                <a:gridCol w="2230222"/>
                <a:gridCol w="1868834"/>
              </a:tblGrid>
              <a:tr h="389155">
                <a:tc>
                  <a:txBody>
                    <a:bodyPr/>
                    <a:lstStyle/>
                    <a:p>
                      <a:endParaRPr lang="en-CA" sz="2400" dirty="0"/>
                    </a:p>
                  </a:txBody>
                  <a:tcPr/>
                </a:tc>
                <a:tc gridSpan="3">
                  <a:txBody>
                    <a:bodyPr/>
                    <a:lstStyle/>
                    <a:p>
                      <a:pPr algn="ctr"/>
                      <a:r>
                        <a:rPr lang="en-US" sz="2400" dirty="0" smtClean="0">
                          <a:latin typeface="Arial Rounded MT Bold" pitchFamily="34" charset="0"/>
                        </a:rPr>
                        <a:t>Actual Costs</a:t>
                      </a:r>
                      <a:endParaRPr lang="en-CA" sz="2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2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2400" b="1" i="0" u="none" strike="noStrike" dirty="0" smtClean="0">
                          <a:solidFill>
                            <a:schemeClr val="tx2">
                              <a:lumMod val="75000"/>
                              <a:lumOff val="25000"/>
                            </a:schemeClr>
                          </a:solidFill>
                          <a:effectLst/>
                          <a:latin typeface="Arial Rounded MT Bold" pitchFamily="34" charset="0"/>
                        </a:rPr>
                        <a:t>Fiscal Year</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2014-2015</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2013-2014</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2012-2013</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r>
              <a:tr h="465223">
                <a:tc>
                  <a:txBody>
                    <a:bodyPr/>
                    <a:lstStyle/>
                    <a:p>
                      <a:pPr algn="l" fontAlgn="b"/>
                      <a:r>
                        <a:rPr lang="en-US" sz="2400" b="1" i="0" u="none" strike="noStrike" dirty="0" smtClean="0">
                          <a:solidFill>
                            <a:schemeClr val="tx2">
                              <a:lumMod val="75000"/>
                              <a:lumOff val="25000"/>
                            </a:schemeClr>
                          </a:solidFill>
                          <a:effectLst/>
                          <a:latin typeface="Arial Rounded MT Bold" pitchFamily="34" charset="0"/>
                        </a:rPr>
                        <a:t>TOTAL COSTS</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675,430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700,818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717,541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7F5CE407-6216-4202-80E4-A30DC2F709B2}" type="slidenum">
              <a:rPr lang="en-US" sz="2000" smtClean="0"/>
              <a:pPr/>
              <a:t>44</a:t>
            </a:fld>
            <a:endParaRPr lang="en-US" sz="2000" dirty="0"/>
          </a:p>
        </p:txBody>
      </p:sp>
    </p:spTree>
    <p:extLst>
      <p:ext uri="{BB962C8B-B14F-4D97-AF65-F5344CB8AC3E}">
        <p14:creationId xmlns:p14="http://schemas.microsoft.com/office/powerpoint/2010/main" val="839971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332656"/>
            <a:ext cx="1872208" cy="1224344"/>
          </a:xfrm>
          <a:prstGeom prst="rect">
            <a:avLst/>
          </a:prstGeom>
        </p:spPr>
      </p:pic>
      <p:sp>
        <p:nvSpPr>
          <p:cNvPr id="2" name="Title 1"/>
          <p:cNvSpPr>
            <a:spLocks noGrp="1"/>
          </p:cNvSpPr>
          <p:nvPr>
            <p:ph type="ctrTitle"/>
          </p:nvPr>
        </p:nvSpPr>
        <p:spPr>
          <a:xfrm>
            <a:off x="755576" y="404664"/>
            <a:ext cx="7772400" cy="1470025"/>
          </a:xfrm>
        </p:spPr>
        <p:txBody>
          <a:bodyPr/>
          <a:lstStyle/>
          <a:p>
            <a:r>
              <a:rPr lang="en-CA" dirty="0" smtClean="0"/>
              <a:t>Village of McAdam</a:t>
            </a:r>
            <a:br>
              <a:rPr lang="en-CA" dirty="0" smtClean="0"/>
            </a:br>
            <a:r>
              <a:rPr lang="en-CA" dirty="0" smtClean="0"/>
              <a:t>Economic Development</a:t>
            </a:r>
            <a:endParaRPr lang="en-CA" dirty="0"/>
          </a:p>
        </p:txBody>
      </p:sp>
      <p:sp>
        <p:nvSpPr>
          <p:cNvPr id="3" name="Subtitle 2"/>
          <p:cNvSpPr>
            <a:spLocks noGrp="1"/>
          </p:cNvSpPr>
          <p:nvPr>
            <p:ph type="subTitle" idx="1"/>
          </p:nvPr>
        </p:nvSpPr>
        <p:spPr>
          <a:xfrm>
            <a:off x="683568" y="2747657"/>
            <a:ext cx="7048872" cy="1152128"/>
          </a:xfrm>
        </p:spPr>
        <p:txBody>
          <a:bodyPr>
            <a:normAutofit/>
          </a:bodyPr>
          <a:lstStyle/>
          <a:p>
            <a:pPr algn="l"/>
            <a:r>
              <a:rPr lang="en-CA" dirty="0" smtClean="0">
                <a:solidFill>
                  <a:schemeClr val="bg2">
                    <a:lumMod val="25000"/>
                  </a:schemeClr>
                </a:solidFill>
                <a:latin typeface="Arial Rounded MT Bold" panose="020F0704030504030204" pitchFamily="34" charset="0"/>
              </a:rPr>
              <a:t>The Village of </a:t>
            </a:r>
            <a:r>
              <a:rPr lang="en-CA" dirty="0" err="1" smtClean="0">
                <a:solidFill>
                  <a:schemeClr val="bg2">
                    <a:lumMod val="25000"/>
                  </a:schemeClr>
                </a:solidFill>
                <a:latin typeface="Arial Rounded MT Bold" panose="020F0704030504030204" pitchFamily="34" charset="0"/>
              </a:rPr>
              <a:t>McAdam</a:t>
            </a:r>
            <a:r>
              <a:rPr lang="en-CA" dirty="0" smtClean="0">
                <a:solidFill>
                  <a:schemeClr val="bg2">
                    <a:lumMod val="25000"/>
                  </a:schemeClr>
                </a:solidFill>
                <a:latin typeface="Arial Rounded MT Bold" panose="020F0704030504030204" pitchFamily="34" charset="0"/>
              </a:rPr>
              <a:t> states that the economic development of a community relies on a solid foundation of citizens.  These citizens require four pillars to sustain their community:</a:t>
            </a:r>
            <a:endParaRPr lang="en-CA" dirty="0">
              <a:solidFill>
                <a:schemeClr val="bg2">
                  <a:lumMod val="25000"/>
                </a:schemeClr>
              </a:solidFill>
              <a:latin typeface="Arial Rounded MT Bold" panose="020F0704030504030204" pitchFamily="34" charset="0"/>
            </a:endParaRPr>
          </a:p>
        </p:txBody>
      </p:sp>
      <p:sp>
        <p:nvSpPr>
          <p:cNvPr id="4" name="TextBox 3"/>
          <p:cNvSpPr txBox="1"/>
          <p:nvPr/>
        </p:nvSpPr>
        <p:spPr>
          <a:xfrm>
            <a:off x="978090" y="4077072"/>
            <a:ext cx="6840760" cy="1569660"/>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  </a:t>
            </a:r>
            <a:r>
              <a:rPr lang="en-CA" sz="2400" dirty="0" smtClean="0">
                <a:solidFill>
                  <a:schemeClr val="bg2">
                    <a:lumMod val="25000"/>
                  </a:schemeClr>
                </a:solidFill>
                <a:latin typeface="Arial Rounded MT Bold" panose="020F0704030504030204" pitchFamily="34" charset="0"/>
              </a:rPr>
              <a:t>Health</a:t>
            </a:r>
          </a:p>
          <a:p>
            <a:pPr marL="342900" indent="-342900">
              <a:buFont typeface="Arial" panose="020B0604020202020204" pitchFamily="34" charset="0"/>
              <a:buChar char="•"/>
            </a:pPr>
            <a:r>
              <a:rPr lang="en-CA" sz="2400" dirty="0" smtClean="0">
                <a:solidFill>
                  <a:schemeClr val="bg2">
                    <a:lumMod val="25000"/>
                  </a:schemeClr>
                </a:solidFill>
                <a:latin typeface="Arial Rounded MT Bold" panose="020F0704030504030204" pitchFamily="34" charset="0"/>
              </a:rPr>
              <a:t>  Education</a:t>
            </a:r>
          </a:p>
          <a:p>
            <a:pPr marL="342900" indent="-342900">
              <a:buFont typeface="Arial" panose="020B0604020202020204" pitchFamily="34" charset="0"/>
              <a:buChar char="•"/>
            </a:pPr>
            <a:r>
              <a:rPr lang="en-CA" sz="2400" dirty="0" smtClean="0">
                <a:solidFill>
                  <a:schemeClr val="bg2">
                    <a:lumMod val="25000"/>
                  </a:schemeClr>
                </a:solidFill>
                <a:latin typeface="Arial Rounded MT Bold" panose="020F0704030504030204" pitchFamily="34" charset="0"/>
              </a:rPr>
              <a:t>  Justice</a:t>
            </a:r>
          </a:p>
          <a:p>
            <a:pPr marL="342900" indent="-342900">
              <a:buFont typeface="Arial" panose="020B0604020202020204" pitchFamily="34" charset="0"/>
              <a:buChar char="•"/>
            </a:pPr>
            <a:r>
              <a:rPr lang="en-CA" sz="2400" dirty="0" smtClean="0">
                <a:solidFill>
                  <a:schemeClr val="bg2">
                    <a:lumMod val="25000"/>
                  </a:schemeClr>
                </a:solidFill>
                <a:latin typeface="Arial Rounded MT Bold" panose="020F0704030504030204" pitchFamily="34" charset="0"/>
              </a:rPr>
              <a:t>  Citizen Wellness</a:t>
            </a:r>
            <a:endParaRPr lang="en-CA" sz="2400" dirty="0">
              <a:solidFill>
                <a:schemeClr val="bg2">
                  <a:lumMod val="25000"/>
                </a:schemeClr>
              </a:solidFill>
              <a:latin typeface="Arial Rounded MT Bold" panose="020F0704030504030204" pitchFamily="34" charset="0"/>
            </a:endParaRPr>
          </a:p>
        </p:txBody>
      </p:sp>
      <p:sp>
        <p:nvSpPr>
          <p:cNvPr id="6" name="TextBox 5"/>
          <p:cNvSpPr txBox="1"/>
          <p:nvPr/>
        </p:nvSpPr>
        <p:spPr>
          <a:xfrm>
            <a:off x="683568" y="2170260"/>
            <a:ext cx="7704856" cy="400110"/>
          </a:xfrm>
          <a:prstGeom prst="rect">
            <a:avLst/>
          </a:prstGeom>
          <a:noFill/>
        </p:spPr>
        <p:txBody>
          <a:bodyPr wrap="square" rtlCol="0">
            <a:spAutoFit/>
          </a:bodyPr>
          <a:lstStyle/>
          <a:p>
            <a:r>
              <a:rPr lang="en-CA" sz="2000" b="1" dirty="0" smtClean="0"/>
              <a:t> Submitted by McAdam Village Council – October, 2015</a:t>
            </a:r>
            <a:endParaRPr lang="en-CA" sz="2000" b="1" dirty="0"/>
          </a:p>
        </p:txBody>
      </p:sp>
      <p:sp>
        <p:nvSpPr>
          <p:cNvPr id="7" name="Footer Placeholder 6"/>
          <p:cNvSpPr>
            <a:spLocks noGrp="1"/>
          </p:cNvSpPr>
          <p:nvPr>
            <p:ph type="ftr" sz="quarter" idx="11"/>
          </p:nvPr>
        </p:nvSpPr>
        <p:spPr/>
        <p:txBody>
          <a:bodyPr/>
          <a:lstStyle/>
          <a:p>
            <a:r>
              <a:rPr lang="en-US" smtClean="0"/>
              <a:t>October 8 , 2015 </a:t>
            </a:r>
            <a:endParaRPr lang="en-US" dirty="0"/>
          </a:p>
        </p:txBody>
      </p:sp>
      <p:sp>
        <p:nvSpPr>
          <p:cNvPr id="8" name="Slide Number Placeholder 7"/>
          <p:cNvSpPr>
            <a:spLocks noGrp="1"/>
          </p:cNvSpPr>
          <p:nvPr>
            <p:ph type="sldNum" sz="quarter" idx="12"/>
          </p:nvPr>
        </p:nvSpPr>
        <p:spPr/>
        <p:txBody>
          <a:bodyPr/>
          <a:lstStyle/>
          <a:p>
            <a:fld id="{7F5CE407-6216-4202-80E4-A30DC2F709B2}" type="slidenum">
              <a:rPr lang="en-US" sz="2000" smtClean="0"/>
              <a:pPr/>
              <a:t>45</a:t>
            </a:fld>
            <a:endParaRPr lang="en-US" sz="2000" dirty="0"/>
          </a:p>
        </p:txBody>
      </p:sp>
    </p:spTree>
    <p:extLst>
      <p:ext uri="{BB962C8B-B14F-4D97-AF65-F5344CB8AC3E}">
        <p14:creationId xmlns:p14="http://schemas.microsoft.com/office/powerpoint/2010/main" val="2238150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16632"/>
            <a:ext cx="5904656" cy="1077218"/>
          </a:xfrm>
          <a:prstGeom prst="rect">
            <a:avLst/>
          </a:prstGeom>
        </p:spPr>
        <p:txBody>
          <a:bodyPr wrap="square">
            <a:spAutoFit/>
          </a:bodyPr>
          <a:lstStyle/>
          <a:p>
            <a:pPr algn="ctr"/>
            <a:r>
              <a:rPr lang="en-CA" sz="3200" dirty="0" smtClean="0"/>
              <a:t>Village of McAdam</a:t>
            </a:r>
            <a:br>
              <a:rPr lang="en-CA" sz="3200" dirty="0" smtClean="0"/>
            </a:br>
            <a:r>
              <a:rPr lang="en-CA" sz="3200" dirty="0" smtClean="0"/>
              <a:t>Economic Development</a:t>
            </a:r>
            <a:endParaRPr lang="en-CA"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16632"/>
            <a:ext cx="1440160" cy="941803"/>
          </a:xfrm>
          <a:prstGeom prst="rect">
            <a:avLst/>
          </a:prstGeom>
        </p:spPr>
      </p:pic>
      <p:sp>
        <p:nvSpPr>
          <p:cNvPr id="5" name="TextBox 4"/>
          <p:cNvSpPr txBox="1"/>
          <p:nvPr/>
        </p:nvSpPr>
        <p:spPr>
          <a:xfrm>
            <a:off x="676467" y="1091923"/>
            <a:ext cx="3744416" cy="523220"/>
          </a:xfrm>
          <a:prstGeom prst="rect">
            <a:avLst/>
          </a:prstGeom>
          <a:noFill/>
        </p:spPr>
        <p:txBody>
          <a:bodyPr wrap="square" rtlCol="0">
            <a:spAutoFit/>
          </a:bodyPr>
          <a:lstStyle/>
          <a:p>
            <a:r>
              <a:rPr lang="en-CA" sz="2800" dirty="0" smtClean="0"/>
              <a:t>Employment Stats:</a:t>
            </a:r>
            <a:endParaRPr lang="en-CA" sz="2800" dirty="0"/>
          </a:p>
        </p:txBody>
      </p:sp>
      <p:graphicFrame>
        <p:nvGraphicFramePr>
          <p:cNvPr id="6" name="Table 5"/>
          <p:cNvGraphicFramePr>
            <a:graphicFrameLocks noGrp="1"/>
          </p:cNvGraphicFramePr>
          <p:nvPr>
            <p:extLst>
              <p:ext uri="{D42A27DB-BD31-4B8C-83A1-F6EECF244321}">
                <p14:modId xmlns:p14="http://schemas.microsoft.com/office/powerpoint/2010/main" val="2360455282"/>
              </p:ext>
            </p:extLst>
          </p:nvPr>
        </p:nvGraphicFramePr>
        <p:xfrm>
          <a:off x="443743" y="1700808"/>
          <a:ext cx="8712968" cy="4503520"/>
        </p:xfrm>
        <a:graphic>
          <a:graphicData uri="http://schemas.openxmlformats.org/drawingml/2006/table">
            <a:tbl>
              <a:tblPr firstRow="1" bandRow="1">
                <a:tableStyleId>{7DF18680-E054-41AD-8BC1-D1AEF772440D}</a:tableStyleId>
              </a:tblPr>
              <a:tblGrid>
                <a:gridCol w="2784309"/>
                <a:gridCol w="1536171"/>
                <a:gridCol w="4392488"/>
              </a:tblGrid>
              <a:tr h="492754">
                <a:tc>
                  <a:txBody>
                    <a:bodyPr/>
                    <a:lstStyle/>
                    <a:p>
                      <a:pPr algn="ctr"/>
                      <a:r>
                        <a:rPr lang="en-CA" b="1" dirty="0" smtClean="0">
                          <a:solidFill>
                            <a:schemeClr val="bg2">
                              <a:lumMod val="25000"/>
                            </a:schemeClr>
                          </a:solidFill>
                        </a:rPr>
                        <a:t>Company</a:t>
                      </a:r>
                      <a:endParaRPr lang="en-CA" b="1" dirty="0">
                        <a:solidFill>
                          <a:schemeClr val="bg2">
                            <a:lumMod val="25000"/>
                          </a:schemeClr>
                        </a:solidFill>
                      </a:endParaRPr>
                    </a:p>
                  </a:txBody>
                  <a:tcPr>
                    <a:solidFill>
                      <a:schemeClr val="bg2">
                        <a:lumMod val="50000"/>
                      </a:schemeClr>
                    </a:solidFill>
                  </a:tcPr>
                </a:tc>
                <a:tc>
                  <a:txBody>
                    <a:bodyPr/>
                    <a:lstStyle/>
                    <a:p>
                      <a:pPr algn="ctr"/>
                      <a:r>
                        <a:rPr lang="en-CA" b="1" dirty="0" smtClean="0">
                          <a:solidFill>
                            <a:schemeClr val="bg2">
                              <a:lumMod val="25000"/>
                            </a:schemeClr>
                          </a:solidFill>
                        </a:rPr>
                        <a:t>Jobs</a:t>
                      </a:r>
                      <a:endParaRPr lang="en-CA" b="1" dirty="0">
                        <a:solidFill>
                          <a:schemeClr val="bg2">
                            <a:lumMod val="25000"/>
                          </a:schemeClr>
                        </a:solidFill>
                      </a:endParaRPr>
                    </a:p>
                  </a:txBody>
                  <a:tcPr>
                    <a:solidFill>
                      <a:schemeClr val="bg2">
                        <a:lumMod val="50000"/>
                      </a:schemeClr>
                    </a:solidFill>
                  </a:tcPr>
                </a:tc>
                <a:tc>
                  <a:txBody>
                    <a:bodyPr/>
                    <a:lstStyle/>
                    <a:p>
                      <a:pPr algn="ctr"/>
                      <a:r>
                        <a:rPr lang="en-CA" b="1" dirty="0" smtClean="0">
                          <a:solidFill>
                            <a:schemeClr val="bg2">
                              <a:lumMod val="25000"/>
                            </a:schemeClr>
                          </a:solidFill>
                        </a:rPr>
                        <a:t>Trends</a:t>
                      </a:r>
                      <a:endParaRPr lang="en-CA" b="1" dirty="0">
                        <a:solidFill>
                          <a:schemeClr val="bg2">
                            <a:lumMod val="25000"/>
                          </a:schemeClr>
                        </a:solidFill>
                      </a:endParaRPr>
                    </a:p>
                  </a:txBody>
                  <a:tcPr>
                    <a:solidFill>
                      <a:schemeClr val="bg2">
                        <a:lumMod val="50000"/>
                      </a:schemeClr>
                    </a:solidFill>
                  </a:tcPr>
                </a:tc>
              </a:tr>
              <a:tr h="483482">
                <a:tc>
                  <a:txBody>
                    <a:bodyPr/>
                    <a:lstStyle/>
                    <a:p>
                      <a:r>
                        <a:rPr lang="en-CA" sz="1600" dirty="0" err="1" smtClean="0">
                          <a:solidFill>
                            <a:schemeClr val="tx2">
                              <a:lumMod val="75000"/>
                              <a:lumOff val="25000"/>
                            </a:schemeClr>
                          </a:solidFill>
                          <a:latin typeface="Arial Rounded MT Bold" panose="020F0704030504030204" pitchFamily="34" charset="0"/>
                        </a:rPr>
                        <a:t>Certainteed</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48</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Steady Volumes,</a:t>
                      </a:r>
                      <a:r>
                        <a:rPr lang="en-CA" sz="1600" baseline="0" dirty="0" smtClean="0">
                          <a:solidFill>
                            <a:schemeClr val="tx2">
                              <a:lumMod val="75000"/>
                              <a:lumOff val="25000"/>
                            </a:schemeClr>
                          </a:solidFill>
                          <a:latin typeface="Arial Rounded MT Bold" panose="020F0704030504030204" pitchFamily="34" charset="0"/>
                        </a:rPr>
                        <a:t> Little Fluctuations</a:t>
                      </a:r>
                      <a:endParaRPr lang="en-CA" sz="1600" dirty="0">
                        <a:solidFill>
                          <a:schemeClr val="tx2">
                            <a:lumMod val="75000"/>
                            <a:lumOff val="25000"/>
                          </a:schemeClr>
                        </a:solidFill>
                        <a:latin typeface="Arial Rounded MT Bold" panose="020F0704030504030204" pitchFamily="34" charset="0"/>
                      </a:endParaRPr>
                    </a:p>
                  </a:txBody>
                  <a:tcPr/>
                </a:tc>
              </a:tr>
              <a:tr h="483482">
                <a:tc>
                  <a:txBody>
                    <a:bodyPr/>
                    <a:lstStyle/>
                    <a:p>
                      <a:r>
                        <a:rPr lang="en-CA" sz="1600" dirty="0" err="1" smtClean="0">
                          <a:solidFill>
                            <a:schemeClr val="tx2">
                              <a:lumMod val="75000"/>
                              <a:lumOff val="25000"/>
                            </a:schemeClr>
                          </a:solidFill>
                          <a:latin typeface="Arial Rounded MT Bold" panose="020F0704030504030204" pitchFamily="34" charset="0"/>
                        </a:rPr>
                        <a:t>Soleno</a:t>
                      </a:r>
                      <a:r>
                        <a:rPr lang="en-CA" sz="1600" dirty="0" smtClean="0">
                          <a:solidFill>
                            <a:schemeClr val="tx2">
                              <a:lumMod val="75000"/>
                              <a:lumOff val="25000"/>
                            </a:schemeClr>
                          </a:solidFill>
                          <a:latin typeface="Arial Rounded MT Bold" panose="020F0704030504030204" pitchFamily="34" charset="0"/>
                        </a:rPr>
                        <a:t> Inc.</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29 + 8 indirect</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Stable Employment Level</a:t>
                      </a:r>
                      <a:endParaRPr lang="en-CA" sz="1600" dirty="0">
                        <a:solidFill>
                          <a:schemeClr val="tx2">
                            <a:lumMod val="75000"/>
                            <a:lumOff val="25000"/>
                          </a:schemeClr>
                        </a:solidFill>
                        <a:latin typeface="Arial Rounded MT Bold" panose="020F0704030504030204" pitchFamily="34" charset="0"/>
                      </a:endParaRPr>
                    </a:p>
                  </a:txBody>
                  <a:tcPr/>
                </a:tc>
              </a:tr>
              <a:tr h="493770">
                <a:tc>
                  <a:txBody>
                    <a:bodyPr/>
                    <a:lstStyle/>
                    <a:p>
                      <a:r>
                        <a:rPr lang="en-CA" sz="1600" dirty="0" smtClean="0">
                          <a:solidFill>
                            <a:schemeClr val="tx2">
                              <a:lumMod val="75000"/>
                              <a:lumOff val="25000"/>
                            </a:schemeClr>
                          </a:solidFill>
                          <a:latin typeface="Arial Rounded MT Bold" panose="020F0704030504030204" pitchFamily="34" charset="0"/>
                        </a:rPr>
                        <a:t>Wauklehegan</a:t>
                      </a:r>
                      <a:r>
                        <a:rPr lang="en-CA" sz="1600" baseline="0" dirty="0" smtClean="0">
                          <a:solidFill>
                            <a:schemeClr val="tx2">
                              <a:lumMod val="75000"/>
                              <a:lumOff val="25000"/>
                            </a:schemeClr>
                          </a:solidFill>
                          <a:latin typeface="Arial Rounded MT Bold" panose="020F0704030504030204" pitchFamily="34" charset="0"/>
                        </a:rPr>
                        <a:t> Manor Inc.</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75 + Several Local Service Providers</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The need for services for seniors is on the rise.</a:t>
                      </a:r>
                    </a:p>
                    <a:p>
                      <a:endParaRPr lang="en-CA" sz="1600" dirty="0" smtClean="0">
                        <a:solidFill>
                          <a:schemeClr val="tx2">
                            <a:lumMod val="75000"/>
                            <a:lumOff val="25000"/>
                          </a:schemeClr>
                        </a:solidFill>
                        <a:latin typeface="Arial Rounded MT Bold" panose="020F0704030504030204" pitchFamily="34" charset="0"/>
                      </a:endParaRPr>
                    </a:p>
                  </a:txBody>
                  <a:tcPr/>
                </a:tc>
              </a:tr>
              <a:tr h="483482">
                <a:tc>
                  <a:txBody>
                    <a:bodyPr/>
                    <a:lstStyle/>
                    <a:p>
                      <a:r>
                        <a:rPr lang="en-CA" sz="1600" dirty="0" smtClean="0">
                          <a:solidFill>
                            <a:schemeClr val="tx2">
                              <a:lumMod val="75000"/>
                              <a:lumOff val="25000"/>
                            </a:schemeClr>
                          </a:solidFill>
                          <a:latin typeface="Arial Rounded MT Bold" panose="020F0704030504030204" pitchFamily="34" charset="0"/>
                        </a:rPr>
                        <a:t>McKay’s Garage Ltd</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24</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Business</a:t>
                      </a:r>
                      <a:r>
                        <a:rPr lang="en-CA" sz="1600" baseline="0" dirty="0" smtClean="0">
                          <a:solidFill>
                            <a:schemeClr val="tx2">
                              <a:lumMod val="75000"/>
                              <a:lumOff val="25000"/>
                            </a:schemeClr>
                          </a:solidFill>
                          <a:latin typeface="Arial Rounded MT Bold" panose="020F0704030504030204" pitchFamily="34" charset="0"/>
                        </a:rPr>
                        <a:t> growth continues</a:t>
                      </a:r>
                      <a:endParaRPr lang="en-CA" sz="1600" dirty="0">
                        <a:solidFill>
                          <a:schemeClr val="tx2">
                            <a:lumMod val="75000"/>
                            <a:lumOff val="25000"/>
                          </a:schemeClr>
                        </a:solidFill>
                        <a:latin typeface="Arial Rounded MT Bold" panose="020F0704030504030204" pitchFamily="34" charset="0"/>
                      </a:endParaRPr>
                    </a:p>
                  </a:txBody>
                  <a:tcPr/>
                </a:tc>
              </a:tr>
              <a:tr h="483482">
                <a:tc>
                  <a:txBody>
                    <a:bodyPr/>
                    <a:lstStyle/>
                    <a:p>
                      <a:r>
                        <a:rPr lang="en-CA" sz="1600" dirty="0" smtClean="0">
                          <a:solidFill>
                            <a:schemeClr val="tx2">
                              <a:lumMod val="75000"/>
                              <a:lumOff val="25000"/>
                            </a:schemeClr>
                          </a:solidFill>
                          <a:latin typeface="Arial Rounded MT Bold" panose="020F0704030504030204" pitchFamily="34" charset="0"/>
                        </a:rPr>
                        <a:t>The Gun Dealer &amp;</a:t>
                      </a:r>
                    </a:p>
                    <a:p>
                      <a:r>
                        <a:rPr lang="en-CA" sz="1600" dirty="0" smtClean="0">
                          <a:solidFill>
                            <a:schemeClr val="tx2">
                              <a:lumMod val="75000"/>
                              <a:lumOff val="25000"/>
                            </a:schemeClr>
                          </a:solidFill>
                          <a:latin typeface="Arial Rounded MT Bold" panose="020F0704030504030204" pitchFamily="34" charset="0"/>
                        </a:rPr>
                        <a:t>Faulkner’s Dept. Store</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16 + 1 indirect</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Interact Sales Stronger</a:t>
                      </a:r>
                    </a:p>
                    <a:p>
                      <a:r>
                        <a:rPr lang="en-CA" sz="1600" dirty="0" smtClean="0">
                          <a:solidFill>
                            <a:schemeClr val="tx2">
                              <a:lumMod val="75000"/>
                              <a:lumOff val="25000"/>
                            </a:schemeClr>
                          </a:solidFill>
                          <a:latin typeface="Arial Rounded MT Bold" panose="020F0704030504030204" pitchFamily="34" charset="0"/>
                        </a:rPr>
                        <a:t>New Supreme Gas Pumps being added</a:t>
                      </a:r>
                      <a:endParaRPr lang="en-CA" sz="1600" dirty="0">
                        <a:solidFill>
                          <a:schemeClr val="tx2">
                            <a:lumMod val="75000"/>
                            <a:lumOff val="25000"/>
                          </a:schemeClr>
                        </a:solidFill>
                        <a:latin typeface="Arial Rounded MT Bold" panose="020F0704030504030204" pitchFamily="34" charset="0"/>
                      </a:endParaRPr>
                    </a:p>
                  </a:txBody>
                  <a:tcPr/>
                </a:tc>
              </a:tr>
              <a:tr h="483482">
                <a:tc>
                  <a:txBody>
                    <a:bodyPr/>
                    <a:lstStyle/>
                    <a:p>
                      <a:r>
                        <a:rPr lang="en-CA" sz="1600" dirty="0" smtClean="0">
                          <a:solidFill>
                            <a:schemeClr val="tx2">
                              <a:lumMod val="75000"/>
                              <a:lumOff val="25000"/>
                            </a:schemeClr>
                          </a:solidFill>
                          <a:latin typeface="Arial Rounded MT Bold" panose="020F0704030504030204" pitchFamily="34" charset="0"/>
                        </a:rPr>
                        <a:t>Canada Border Services</a:t>
                      </a:r>
                    </a:p>
                    <a:p>
                      <a:r>
                        <a:rPr lang="en-CA" sz="1600" dirty="0" smtClean="0">
                          <a:solidFill>
                            <a:schemeClr val="tx2">
                              <a:lumMod val="75000"/>
                              <a:lumOff val="25000"/>
                            </a:schemeClr>
                          </a:solidFill>
                          <a:latin typeface="Arial Rounded MT Bold" panose="020F0704030504030204" pitchFamily="34" charset="0"/>
                        </a:rPr>
                        <a:t>St. Croix</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pPr algn="ctr"/>
                      <a:r>
                        <a:rPr lang="en-CA" sz="1600" dirty="0" smtClean="0">
                          <a:solidFill>
                            <a:schemeClr val="tx2">
                              <a:lumMod val="75000"/>
                              <a:lumOff val="25000"/>
                            </a:schemeClr>
                          </a:solidFill>
                          <a:latin typeface="Arial Rounded MT Bold" panose="020F0704030504030204" pitchFamily="34" charset="0"/>
                        </a:rPr>
                        <a:t>14</a:t>
                      </a:r>
                      <a:endParaRPr lang="en-CA" sz="1600" dirty="0">
                        <a:solidFill>
                          <a:schemeClr val="tx2">
                            <a:lumMod val="75000"/>
                            <a:lumOff val="25000"/>
                          </a:schemeClr>
                        </a:solidFill>
                        <a:latin typeface="Arial Rounded MT Bold" panose="020F0704030504030204" pitchFamily="34" charset="0"/>
                      </a:endParaRPr>
                    </a:p>
                  </a:txBody>
                  <a:tcPr/>
                </a:tc>
                <a:tc>
                  <a:txBody>
                    <a:bodyPr/>
                    <a:lstStyle/>
                    <a:p>
                      <a:r>
                        <a:rPr lang="en-CA" sz="1600" dirty="0" smtClean="0">
                          <a:solidFill>
                            <a:schemeClr val="tx2">
                              <a:lumMod val="75000"/>
                              <a:lumOff val="25000"/>
                            </a:schemeClr>
                          </a:solidFill>
                          <a:latin typeface="Arial Rounded MT Bold" panose="020F0704030504030204" pitchFamily="34" charset="0"/>
                        </a:rPr>
                        <a:t>Not Applicable</a:t>
                      </a:r>
                      <a:endParaRPr lang="en-CA" sz="1600" dirty="0">
                        <a:solidFill>
                          <a:schemeClr val="tx2">
                            <a:lumMod val="75000"/>
                            <a:lumOff val="25000"/>
                          </a:schemeClr>
                        </a:solidFill>
                        <a:latin typeface="Arial Rounded MT Bold" panose="020F0704030504030204" pitchFamily="34" charset="0"/>
                      </a:endParaRPr>
                    </a:p>
                  </a:txBody>
                  <a:tcPr/>
                </a:tc>
              </a:tr>
              <a:tr h="483482">
                <a:tc>
                  <a:txBody>
                    <a:bodyPr/>
                    <a:lstStyle/>
                    <a:p>
                      <a:r>
                        <a:rPr lang="en-CA" dirty="0" smtClean="0">
                          <a:solidFill>
                            <a:schemeClr val="tx2">
                              <a:lumMod val="75000"/>
                              <a:lumOff val="25000"/>
                            </a:schemeClr>
                          </a:solidFill>
                          <a:latin typeface="Arial Rounded MT Bold" panose="020F0704030504030204" pitchFamily="34" charset="0"/>
                        </a:rPr>
                        <a:t>Total </a:t>
                      </a:r>
                      <a:endParaRPr lang="en-CA" dirty="0">
                        <a:solidFill>
                          <a:schemeClr val="tx2">
                            <a:lumMod val="75000"/>
                            <a:lumOff val="25000"/>
                          </a:schemeClr>
                        </a:solidFill>
                        <a:latin typeface="Arial Rounded MT Bold" panose="020F0704030504030204" pitchFamily="34" charset="0"/>
                      </a:endParaRPr>
                    </a:p>
                  </a:txBody>
                  <a:tcPr/>
                </a:tc>
                <a:tc>
                  <a:txBody>
                    <a:bodyPr/>
                    <a:lstStyle/>
                    <a:p>
                      <a:pPr algn="ctr"/>
                      <a:r>
                        <a:rPr lang="en-CA" dirty="0" smtClean="0">
                          <a:solidFill>
                            <a:schemeClr val="tx2">
                              <a:lumMod val="75000"/>
                              <a:lumOff val="25000"/>
                            </a:schemeClr>
                          </a:solidFill>
                          <a:latin typeface="Arial Rounded MT Bold" panose="020F0704030504030204" pitchFamily="34" charset="0"/>
                        </a:rPr>
                        <a:t>215</a:t>
                      </a:r>
                      <a:endParaRPr lang="en-CA" dirty="0">
                        <a:solidFill>
                          <a:schemeClr val="tx2">
                            <a:lumMod val="75000"/>
                            <a:lumOff val="25000"/>
                          </a:schemeClr>
                        </a:solidFill>
                        <a:latin typeface="Arial Rounded MT Bold" panose="020F0704030504030204" pitchFamily="34" charset="0"/>
                      </a:endParaRPr>
                    </a:p>
                  </a:txBody>
                  <a:tcPr/>
                </a:tc>
                <a:tc>
                  <a:txBody>
                    <a:bodyPr/>
                    <a:lstStyle/>
                    <a:p>
                      <a:endParaRPr lang="en-CA" dirty="0">
                        <a:solidFill>
                          <a:schemeClr val="tx2">
                            <a:lumMod val="75000"/>
                            <a:lumOff val="25000"/>
                          </a:schemeClr>
                        </a:solidFill>
                        <a:latin typeface="Arial Rounded MT Bold" panose="020F0704030504030204" pitchFamily="34" charset="0"/>
                      </a:endParaRPr>
                    </a:p>
                  </a:txBody>
                  <a:tcPr/>
                </a:tc>
              </a:tr>
            </a:tbl>
          </a:graphicData>
        </a:graphic>
      </p:graphicFrame>
      <p:sp>
        <p:nvSpPr>
          <p:cNvPr id="4" name="Footer Placeholder 3"/>
          <p:cNvSpPr>
            <a:spLocks noGrp="1"/>
          </p:cNvSpPr>
          <p:nvPr>
            <p:ph type="ftr" sz="quarter" idx="11"/>
          </p:nvPr>
        </p:nvSpPr>
        <p:spPr>
          <a:xfrm>
            <a:off x="443743" y="6447453"/>
            <a:ext cx="4840941" cy="193340"/>
          </a:xfrm>
        </p:spPr>
        <p:txBody>
          <a:bodyPr/>
          <a:lstStyle/>
          <a:p>
            <a:r>
              <a:rPr lang="en-US" dirty="0" smtClean="0"/>
              <a:t>October 8 , 2015 </a:t>
            </a:r>
            <a:endParaRPr lang="en-US" dirty="0"/>
          </a:p>
        </p:txBody>
      </p:sp>
      <p:sp>
        <p:nvSpPr>
          <p:cNvPr id="7" name="Slide Number Placeholder 6"/>
          <p:cNvSpPr>
            <a:spLocks noGrp="1"/>
          </p:cNvSpPr>
          <p:nvPr>
            <p:ph type="sldNum" sz="quarter" idx="12"/>
          </p:nvPr>
        </p:nvSpPr>
        <p:spPr>
          <a:xfrm>
            <a:off x="7956376" y="6424958"/>
            <a:ext cx="990600" cy="365125"/>
          </a:xfrm>
        </p:spPr>
        <p:txBody>
          <a:bodyPr/>
          <a:lstStyle/>
          <a:p>
            <a:fld id="{7F5CE407-6216-4202-80E4-A30DC2F709B2}" type="slidenum">
              <a:rPr lang="en-US" sz="2000" smtClean="0"/>
              <a:pPr/>
              <a:t>46</a:t>
            </a:fld>
            <a:endParaRPr lang="en-US" sz="2000" dirty="0"/>
          </a:p>
        </p:txBody>
      </p:sp>
    </p:spTree>
    <p:extLst>
      <p:ext uri="{BB962C8B-B14F-4D97-AF65-F5344CB8AC3E}">
        <p14:creationId xmlns:p14="http://schemas.microsoft.com/office/powerpoint/2010/main" val="1804860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332656"/>
            <a:ext cx="1440160" cy="941803"/>
          </a:xfrm>
          <a:prstGeom prst="rect">
            <a:avLst/>
          </a:prstGeom>
        </p:spPr>
      </p:pic>
      <p:sp>
        <p:nvSpPr>
          <p:cNvPr id="3" name="Rectangle 2"/>
          <p:cNvSpPr/>
          <p:nvPr/>
        </p:nvSpPr>
        <p:spPr>
          <a:xfrm>
            <a:off x="2155371" y="265256"/>
            <a:ext cx="5122507" cy="1077218"/>
          </a:xfrm>
          <a:prstGeom prst="rect">
            <a:avLst/>
          </a:prstGeom>
        </p:spPr>
        <p:txBody>
          <a:bodyPr wrap="square">
            <a:spAutoFit/>
          </a:bodyPr>
          <a:lstStyle/>
          <a:p>
            <a:pPr algn="ctr"/>
            <a:r>
              <a:rPr lang="en-CA" sz="3200" b="1" dirty="0" smtClean="0">
                <a:solidFill>
                  <a:schemeClr val="tx2">
                    <a:lumMod val="75000"/>
                    <a:lumOff val="25000"/>
                  </a:schemeClr>
                </a:solidFill>
              </a:rPr>
              <a:t>Village of McAdam</a:t>
            </a:r>
            <a:br>
              <a:rPr lang="en-CA" sz="3200" b="1" dirty="0" smtClean="0">
                <a:solidFill>
                  <a:schemeClr val="tx2">
                    <a:lumMod val="75000"/>
                    <a:lumOff val="25000"/>
                  </a:schemeClr>
                </a:solidFill>
              </a:rPr>
            </a:br>
            <a:r>
              <a:rPr lang="en-CA" sz="3200" b="1" dirty="0" smtClean="0">
                <a:solidFill>
                  <a:schemeClr val="tx2">
                    <a:lumMod val="75000"/>
                    <a:lumOff val="25000"/>
                  </a:schemeClr>
                </a:solidFill>
              </a:rPr>
              <a:t>Economic Development</a:t>
            </a:r>
            <a:endParaRPr lang="en-CA" sz="3200" b="1" dirty="0">
              <a:solidFill>
                <a:schemeClr val="tx2">
                  <a:lumMod val="75000"/>
                  <a:lumOff val="25000"/>
                </a:schemeClr>
              </a:solidFill>
            </a:endParaRPr>
          </a:p>
        </p:txBody>
      </p:sp>
      <p:sp>
        <p:nvSpPr>
          <p:cNvPr id="4" name="TextBox 3"/>
          <p:cNvSpPr txBox="1"/>
          <p:nvPr/>
        </p:nvSpPr>
        <p:spPr>
          <a:xfrm>
            <a:off x="304728" y="1489955"/>
            <a:ext cx="8640960" cy="461665"/>
          </a:xfrm>
          <a:prstGeom prst="rect">
            <a:avLst/>
          </a:prstGeom>
          <a:noFill/>
        </p:spPr>
        <p:txBody>
          <a:bodyPr wrap="square" rtlCol="0">
            <a:spAutoFit/>
          </a:bodyPr>
          <a:lstStyle/>
          <a:p>
            <a:r>
              <a:rPr lang="en-CA" sz="2400" b="1" dirty="0" smtClean="0"/>
              <a:t>A Significant Number of Jobs (5 or more) are provided at:</a:t>
            </a:r>
            <a:endParaRPr lang="en-CA" sz="2400" b="1" dirty="0"/>
          </a:p>
        </p:txBody>
      </p:sp>
      <p:sp>
        <p:nvSpPr>
          <p:cNvPr id="5" name="TextBox 4"/>
          <p:cNvSpPr txBox="1"/>
          <p:nvPr/>
        </p:nvSpPr>
        <p:spPr>
          <a:xfrm>
            <a:off x="492095" y="1956896"/>
            <a:ext cx="5256584" cy="3416320"/>
          </a:xfrm>
          <a:prstGeom prst="rect">
            <a:avLst/>
          </a:prstGeom>
          <a:noFill/>
        </p:spPr>
        <p:txBody>
          <a:bodyPr wrap="square" rtlCol="0">
            <a:spAutoFit/>
          </a:bodyPr>
          <a:lstStyle/>
          <a:p>
            <a:pPr marL="285750" indent="-285750">
              <a:buFont typeface="Arial" panose="020B0604020202020204" pitchFamily="34" charset="0"/>
              <a:buChar char="•"/>
            </a:pPr>
            <a:r>
              <a:rPr lang="en-CA" sz="2400" dirty="0" smtClean="0">
                <a:solidFill>
                  <a:schemeClr val="tx2">
                    <a:lumMod val="75000"/>
                    <a:lumOff val="25000"/>
                  </a:schemeClr>
                </a:solidFill>
              </a:rPr>
              <a:t>Lakeland Industries</a:t>
            </a:r>
          </a:p>
          <a:p>
            <a:pPr marL="285750" indent="-285750">
              <a:buFont typeface="Arial" panose="020B0604020202020204" pitchFamily="34" charset="0"/>
              <a:buChar char="•"/>
            </a:pPr>
            <a:r>
              <a:rPr lang="en-CA" sz="2400" dirty="0" smtClean="0">
                <a:solidFill>
                  <a:schemeClr val="tx2">
                    <a:lumMod val="75000"/>
                    <a:lumOff val="25000"/>
                  </a:schemeClr>
                </a:solidFill>
              </a:rPr>
              <a:t>Granite Industries</a:t>
            </a:r>
          </a:p>
          <a:p>
            <a:pPr marL="285750" indent="-285750">
              <a:buFont typeface="Arial" panose="020B0604020202020204" pitchFamily="34" charset="0"/>
              <a:buChar char="•"/>
            </a:pPr>
            <a:r>
              <a:rPr lang="en-CA" sz="2400" dirty="0" smtClean="0">
                <a:solidFill>
                  <a:schemeClr val="tx2">
                    <a:lumMod val="75000"/>
                    <a:lumOff val="25000"/>
                  </a:schemeClr>
                </a:solidFill>
              </a:rPr>
              <a:t>N.B. Southern Railway</a:t>
            </a:r>
          </a:p>
          <a:p>
            <a:pPr marL="285750" indent="-285750">
              <a:buFont typeface="Arial" panose="020B0604020202020204" pitchFamily="34" charset="0"/>
              <a:buChar char="•"/>
            </a:pPr>
            <a:r>
              <a:rPr lang="en-CA" sz="2400" dirty="0" smtClean="0">
                <a:solidFill>
                  <a:schemeClr val="tx2">
                    <a:lumMod val="75000"/>
                    <a:lumOff val="25000"/>
                  </a:schemeClr>
                </a:solidFill>
              </a:rPr>
              <a:t>McAdam Independent Grocery</a:t>
            </a:r>
          </a:p>
          <a:p>
            <a:pPr marL="285750" indent="-285750">
              <a:buFont typeface="Arial" panose="020B0604020202020204" pitchFamily="34" charset="0"/>
              <a:buChar char="•"/>
            </a:pPr>
            <a:r>
              <a:rPr lang="en-CA" sz="2400" dirty="0" smtClean="0">
                <a:solidFill>
                  <a:schemeClr val="tx2">
                    <a:lumMod val="75000"/>
                    <a:lumOff val="25000"/>
                  </a:schemeClr>
                </a:solidFill>
              </a:rPr>
              <a:t>McAdam PharmaChoice</a:t>
            </a:r>
          </a:p>
          <a:p>
            <a:pPr marL="285750" indent="-285750">
              <a:buFont typeface="Arial" panose="020B0604020202020204" pitchFamily="34" charset="0"/>
              <a:buChar char="•"/>
            </a:pPr>
            <a:r>
              <a:rPr lang="en-CA" sz="2400" dirty="0" smtClean="0">
                <a:solidFill>
                  <a:schemeClr val="tx2">
                    <a:lumMod val="75000"/>
                    <a:lumOff val="25000"/>
                  </a:schemeClr>
                </a:solidFill>
              </a:rPr>
              <a:t>Home Concepts</a:t>
            </a:r>
          </a:p>
          <a:p>
            <a:pPr marL="285750" indent="-285750">
              <a:buFont typeface="Arial" panose="020B0604020202020204" pitchFamily="34" charset="0"/>
              <a:buChar char="•"/>
            </a:pPr>
            <a:r>
              <a:rPr lang="en-CA" sz="2400" dirty="0" smtClean="0">
                <a:solidFill>
                  <a:schemeClr val="tx2">
                    <a:lumMod val="75000"/>
                    <a:lumOff val="25000"/>
                  </a:schemeClr>
                </a:solidFill>
              </a:rPr>
              <a:t>M&amp;R Plourde Logging</a:t>
            </a:r>
          </a:p>
          <a:p>
            <a:pPr marL="285750" indent="-285750">
              <a:buFont typeface="Arial" panose="020B0604020202020204" pitchFamily="34" charset="0"/>
              <a:buChar char="•"/>
            </a:pPr>
            <a:r>
              <a:rPr lang="en-CA" sz="2400" dirty="0" smtClean="0">
                <a:solidFill>
                  <a:schemeClr val="tx2">
                    <a:lumMod val="75000"/>
                    <a:lumOff val="25000"/>
                  </a:schemeClr>
                </a:solidFill>
              </a:rPr>
              <a:t>G. W. MacKay, Ltd.</a:t>
            </a:r>
          </a:p>
          <a:p>
            <a:pPr marL="285750" indent="-285750">
              <a:buFont typeface="Arial" panose="020B0604020202020204" pitchFamily="34" charset="0"/>
              <a:buChar char="•"/>
            </a:pPr>
            <a:r>
              <a:rPr lang="en-CA" sz="2400" dirty="0" smtClean="0">
                <a:solidFill>
                  <a:schemeClr val="tx2">
                    <a:lumMod val="75000"/>
                    <a:lumOff val="25000"/>
                  </a:schemeClr>
                </a:solidFill>
              </a:rPr>
              <a:t>Scotiabank</a:t>
            </a:r>
            <a:endParaRPr lang="en-CA" sz="2400" dirty="0">
              <a:solidFill>
                <a:schemeClr val="tx2">
                  <a:lumMod val="75000"/>
                  <a:lumOff val="25000"/>
                </a:schemeClr>
              </a:solidFill>
            </a:endParaRPr>
          </a:p>
        </p:txBody>
      </p:sp>
      <p:sp>
        <p:nvSpPr>
          <p:cNvPr id="7" name="TextBox 6"/>
          <p:cNvSpPr txBox="1"/>
          <p:nvPr/>
        </p:nvSpPr>
        <p:spPr>
          <a:xfrm>
            <a:off x="683568" y="5373216"/>
            <a:ext cx="7776864" cy="1015663"/>
          </a:xfrm>
          <a:prstGeom prst="rect">
            <a:avLst/>
          </a:prstGeom>
          <a:noFill/>
        </p:spPr>
        <p:txBody>
          <a:bodyPr wrap="square" rtlCol="0">
            <a:spAutoFit/>
          </a:bodyPr>
          <a:lstStyle/>
          <a:p>
            <a:r>
              <a:rPr lang="en-CA" sz="2000" dirty="0" smtClean="0">
                <a:solidFill>
                  <a:schemeClr val="tx2">
                    <a:lumMod val="75000"/>
                    <a:lumOff val="25000"/>
                  </a:schemeClr>
                </a:solidFill>
                <a:latin typeface="Arial Rounded MT Bold" panose="020F0704030504030204" pitchFamily="34" charset="0"/>
              </a:rPr>
              <a:t>Over the past year the community has seen the closure of the McAdam Branch of the Credit Union and the Service New Brunswick Office (3 days a week service).</a:t>
            </a:r>
            <a:endParaRPr lang="en-CA" sz="2000" dirty="0">
              <a:solidFill>
                <a:schemeClr val="tx2">
                  <a:lumMod val="75000"/>
                  <a:lumOff val="25000"/>
                </a:schemeClr>
              </a:solidFill>
              <a:latin typeface="Arial Rounded MT Bold" panose="020F0704030504030204" pitchFamily="34" charset="0"/>
            </a:endParaRPr>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8" name="Slide Number Placeholder 7"/>
          <p:cNvSpPr>
            <a:spLocks noGrp="1"/>
          </p:cNvSpPr>
          <p:nvPr>
            <p:ph type="sldNum" sz="quarter" idx="12"/>
          </p:nvPr>
        </p:nvSpPr>
        <p:spPr/>
        <p:txBody>
          <a:bodyPr/>
          <a:lstStyle/>
          <a:p>
            <a:fld id="{7F5CE407-6216-4202-80E4-A30DC2F709B2}" type="slidenum">
              <a:rPr lang="en-US" sz="2000" smtClean="0"/>
              <a:pPr/>
              <a:t>47</a:t>
            </a:fld>
            <a:endParaRPr lang="en-US" sz="2000" dirty="0"/>
          </a:p>
        </p:txBody>
      </p:sp>
    </p:spTree>
    <p:extLst>
      <p:ext uri="{BB962C8B-B14F-4D97-AF65-F5344CB8AC3E}">
        <p14:creationId xmlns:p14="http://schemas.microsoft.com/office/powerpoint/2010/main" val="1533147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197241"/>
            <a:ext cx="1440160" cy="941803"/>
          </a:xfrm>
          <a:prstGeom prst="rect">
            <a:avLst/>
          </a:prstGeom>
        </p:spPr>
      </p:pic>
      <p:sp>
        <p:nvSpPr>
          <p:cNvPr id="3" name="Rectangle 2"/>
          <p:cNvSpPr/>
          <p:nvPr/>
        </p:nvSpPr>
        <p:spPr>
          <a:xfrm>
            <a:off x="2394012" y="61826"/>
            <a:ext cx="4572000" cy="1077218"/>
          </a:xfrm>
          <a:prstGeom prst="rect">
            <a:avLst/>
          </a:prstGeom>
        </p:spPr>
        <p:txBody>
          <a:bodyPr>
            <a:spAutoFit/>
          </a:bodyPr>
          <a:lstStyle/>
          <a:p>
            <a:pPr algn="ctr"/>
            <a:r>
              <a:rPr lang="en-CA" sz="3200" dirty="0" smtClean="0">
                <a:solidFill>
                  <a:schemeClr val="tx2">
                    <a:lumMod val="75000"/>
                    <a:lumOff val="25000"/>
                  </a:schemeClr>
                </a:solidFill>
              </a:rPr>
              <a:t>Village of McAdam</a:t>
            </a:r>
            <a:br>
              <a:rPr lang="en-CA" sz="3200" dirty="0" smtClean="0">
                <a:solidFill>
                  <a:schemeClr val="tx2">
                    <a:lumMod val="75000"/>
                    <a:lumOff val="25000"/>
                  </a:schemeClr>
                </a:solidFill>
              </a:rPr>
            </a:br>
            <a:r>
              <a:rPr lang="en-CA" sz="3200" dirty="0" smtClean="0">
                <a:solidFill>
                  <a:schemeClr val="tx2">
                    <a:lumMod val="75000"/>
                    <a:lumOff val="25000"/>
                  </a:schemeClr>
                </a:solidFill>
              </a:rPr>
              <a:t>Economic Development</a:t>
            </a:r>
            <a:endParaRPr lang="en-CA" sz="3200" dirty="0">
              <a:solidFill>
                <a:schemeClr val="tx2">
                  <a:lumMod val="75000"/>
                  <a:lumOff val="25000"/>
                </a:schemeClr>
              </a:solidFill>
            </a:endParaRPr>
          </a:p>
        </p:txBody>
      </p:sp>
      <p:sp>
        <p:nvSpPr>
          <p:cNvPr id="5" name="TextBox 4"/>
          <p:cNvSpPr txBox="1"/>
          <p:nvPr/>
        </p:nvSpPr>
        <p:spPr>
          <a:xfrm>
            <a:off x="1815209" y="1159389"/>
            <a:ext cx="5400600" cy="461665"/>
          </a:xfrm>
          <a:prstGeom prst="rect">
            <a:avLst/>
          </a:prstGeom>
          <a:noFill/>
        </p:spPr>
        <p:txBody>
          <a:bodyPr wrap="square" rtlCol="0">
            <a:spAutoFit/>
          </a:bodyPr>
          <a:lstStyle/>
          <a:p>
            <a:r>
              <a:rPr lang="en-CA" sz="2400" dirty="0" smtClean="0"/>
              <a:t>Other Businesses and Services</a:t>
            </a:r>
            <a:r>
              <a:rPr lang="en-CA" dirty="0" smtClean="0"/>
              <a:t>:</a:t>
            </a:r>
            <a:endParaRPr lang="en-CA" dirty="0"/>
          </a:p>
        </p:txBody>
      </p:sp>
      <p:sp>
        <p:nvSpPr>
          <p:cNvPr id="6" name="TextBox 5"/>
          <p:cNvSpPr txBox="1"/>
          <p:nvPr/>
        </p:nvSpPr>
        <p:spPr>
          <a:xfrm>
            <a:off x="611560" y="1621054"/>
            <a:ext cx="8136904" cy="4647426"/>
          </a:xfrm>
          <a:prstGeom prst="rect">
            <a:avLst/>
          </a:prstGeom>
          <a:noFill/>
        </p:spPr>
        <p:txBody>
          <a:bodyPr wrap="square" rtlCol="0">
            <a:spAutoFit/>
          </a:bodyPr>
          <a:lstStyle/>
          <a:p>
            <a:r>
              <a:rPr lang="en-CA" dirty="0" smtClean="0">
                <a:solidFill>
                  <a:schemeClr val="tx2">
                    <a:lumMod val="75000"/>
                    <a:lumOff val="25000"/>
                  </a:schemeClr>
                </a:solidFill>
                <a:latin typeface="Arial Rounded MT Bold" panose="020F0704030504030204" pitchFamily="34" charset="0"/>
              </a:rPr>
              <a:t>Store Front Businesses: 22</a:t>
            </a:r>
          </a:p>
          <a:p>
            <a:r>
              <a:rPr lang="en-CA" dirty="0" smtClean="0">
                <a:solidFill>
                  <a:schemeClr val="tx2">
                    <a:lumMod val="75000"/>
                    <a:lumOff val="25000"/>
                  </a:schemeClr>
                </a:solidFill>
                <a:latin typeface="Arial Rounded MT Bold" panose="020F0704030504030204" pitchFamily="34" charset="0"/>
              </a:rPr>
              <a:t>Home Operated Businesses: 14</a:t>
            </a:r>
          </a:p>
          <a:p>
            <a:r>
              <a:rPr lang="en-CA" dirty="0" smtClean="0">
                <a:solidFill>
                  <a:schemeClr val="tx2">
                    <a:lumMod val="75000"/>
                    <a:lumOff val="25000"/>
                  </a:schemeClr>
                </a:solidFill>
                <a:latin typeface="Arial Rounded MT Bold" panose="020F0704030504030204" pitchFamily="34" charset="0"/>
              </a:rPr>
              <a:t>Seasonal  Businesses: 6</a:t>
            </a:r>
          </a:p>
          <a:p>
            <a:r>
              <a:rPr lang="en-CA" dirty="0" smtClean="0">
                <a:solidFill>
                  <a:schemeClr val="tx2">
                    <a:lumMod val="75000"/>
                    <a:lumOff val="25000"/>
                  </a:schemeClr>
                </a:solidFill>
                <a:latin typeface="Arial Rounded MT Bold" panose="020F0704030504030204" pitchFamily="34" charset="0"/>
              </a:rPr>
              <a:t>Service Providers: 14</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The Resource Centre/Food Bank</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Harris’ Redemption Centre</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Health Centre</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Lions’ Club</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Outreach Program</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Post Office</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Public Library</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Recreation Department</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Detachment-RCMP</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Royal Canadian Legion – Branch 7</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Lions Community News</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Village of McAdam</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McAdam Schools</a:t>
            </a:r>
          </a:p>
          <a:p>
            <a:pPr marL="742950" lvl="1"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Ambulance New Brunswick</a:t>
            </a:r>
            <a:endParaRPr lang="en-CA" sz="1600" dirty="0">
              <a:solidFill>
                <a:schemeClr val="tx2">
                  <a:lumMod val="75000"/>
                  <a:lumOff val="25000"/>
                </a:schemeClr>
              </a:solidFill>
              <a:latin typeface="Arial Rounded MT Bold" panose="020F0704030504030204" pitchFamily="34" charset="0"/>
            </a:endParaRPr>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48</a:t>
            </a:fld>
            <a:endParaRPr lang="en-US" sz="2000" dirty="0"/>
          </a:p>
        </p:txBody>
      </p:sp>
    </p:spTree>
    <p:extLst>
      <p:ext uri="{BB962C8B-B14F-4D97-AF65-F5344CB8AC3E}">
        <p14:creationId xmlns:p14="http://schemas.microsoft.com/office/powerpoint/2010/main" val="2658219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16632"/>
            <a:ext cx="1440160" cy="941803"/>
          </a:xfrm>
          <a:prstGeom prst="rect">
            <a:avLst/>
          </a:prstGeom>
        </p:spPr>
      </p:pic>
      <p:sp>
        <p:nvSpPr>
          <p:cNvPr id="3" name="Rectangle 2"/>
          <p:cNvSpPr/>
          <p:nvPr/>
        </p:nvSpPr>
        <p:spPr>
          <a:xfrm>
            <a:off x="2555776" y="264948"/>
            <a:ext cx="4572000" cy="1077218"/>
          </a:xfrm>
          <a:prstGeom prst="rect">
            <a:avLst/>
          </a:prstGeom>
        </p:spPr>
        <p:txBody>
          <a:bodyPr>
            <a:spAutoFit/>
          </a:bodyPr>
          <a:lstStyle/>
          <a:p>
            <a:pPr algn="ctr"/>
            <a:r>
              <a:rPr lang="en-CA" sz="3200" dirty="0" smtClean="0">
                <a:solidFill>
                  <a:schemeClr val="tx2">
                    <a:lumMod val="75000"/>
                    <a:lumOff val="25000"/>
                  </a:schemeClr>
                </a:solidFill>
              </a:rPr>
              <a:t>Village of McAdam</a:t>
            </a:r>
            <a:br>
              <a:rPr lang="en-CA" sz="3200" dirty="0" smtClean="0">
                <a:solidFill>
                  <a:schemeClr val="tx2">
                    <a:lumMod val="75000"/>
                    <a:lumOff val="25000"/>
                  </a:schemeClr>
                </a:solidFill>
              </a:rPr>
            </a:br>
            <a:r>
              <a:rPr lang="en-CA" sz="3200" dirty="0" smtClean="0">
                <a:solidFill>
                  <a:schemeClr val="tx2">
                    <a:lumMod val="75000"/>
                    <a:lumOff val="25000"/>
                  </a:schemeClr>
                </a:solidFill>
              </a:rPr>
              <a:t>Economic Development</a:t>
            </a:r>
            <a:endParaRPr lang="en-CA" sz="3200" dirty="0">
              <a:solidFill>
                <a:schemeClr val="tx2">
                  <a:lumMod val="75000"/>
                  <a:lumOff val="25000"/>
                </a:schemeClr>
              </a:solidFill>
            </a:endParaRPr>
          </a:p>
        </p:txBody>
      </p:sp>
      <p:sp>
        <p:nvSpPr>
          <p:cNvPr id="5" name="TextBox 4"/>
          <p:cNvSpPr txBox="1"/>
          <p:nvPr/>
        </p:nvSpPr>
        <p:spPr>
          <a:xfrm>
            <a:off x="683568" y="1342166"/>
            <a:ext cx="8136904" cy="4862870"/>
          </a:xfrm>
          <a:prstGeom prst="rect">
            <a:avLst/>
          </a:prstGeom>
          <a:noFill/>
        </p:spPr>
        <p:txBody>
          <a:bodyPr wrap="square" rtlCol="0">
            <a:spAutoFit/>
          </a:bodyPr>
          <a:lstStyle/>
          <a:p>
            <a:r>
              <a:rPr lang="en-CA" b="1" dirty="0" smtClean="0"/>
              <a:t>McAdam is open for business and welcomes entrepreneurs and citizens to share life’s experiences in the “Best Little Village in New Brunswick”.</a:t>
            </a:r>
          </a:p>
          <a:p>
            <a:endParaRPr lang="en-CA" b="1" dirty="0" smtClean="0"/>
          </a:p>
          <a:p>
            <a:pPr marL="285750"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A new Industrial Site featuring 55 Acres of prime space adjacent to rail transportation.</a:t>
            </a:r>
          </a:p>
          <a:p>
            <a:pPr marL="285750"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Housing is available in the Village.  Real Estate is attractively priced.  Ninety acres of residential and commercial land is available.</a:t>
            </a:r>
          </a:p>
          <a:p>
            <a:pPr marL="285750"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New Housing Starts in 2013 – 3,  2014 – 3, and thus far in 2015 – 4</a:t>
            </a:r>
          </a:p>
          <a:p>
            <a:pPr marL="285750"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Number of persons/families moving to the area (McAdam-St. Croix) in</a:t>
            </a:r>
          </a:p>
          <a:p>
            <a:pPr marL="742950" lvl="1"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May to December – 2014 - 6</a:t>
            </a:r>
          </a:p>
          <a:p>
            <a:pPr marL="742950" lvl="1"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January to date – 2015 - 8</a:t>
            </a:r>
          </a:p>
          <a:p>
            <a:pPr marL="285750" indent="-285750">
              <a:buFont typeface="Wingdings" panose="05000000000000000000" pitchFamily="2" charset="2"/>
              <a:buChar char="v"/>
            </a:pPr>
            <a:r>
              <a:rPr lang="en-CA" sz="1600" dirty="0" smtClean="0">
                <a:solidFill>
                  <a:schemeClr val="tx2">
                    <a:lumMod val="75000"/>
                    <a:lumOff val="25000"/>
                  </a:schemeClr>
                </a:solidFill>
                <a:latin typeface="Arial Rounded MT Bold" panose="020F0704030504030204" pitchFamily="34" charset="0"/>
              </a:rPr>
              <a:t>Tourism has grown by more than 300% over the past 3 years.</a:t>
            </a:r>
          </a:p>
          <a:p>
            <a:pPr marL="285750" indent="-2857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  2011 – 4,355 visitors</a:t>
            </a:r>
          </a:p>
          <a:p>
            <a:pPr marL="400050" indent="-4000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2012 – 15,424 visitors</a:t>
            </a:r>
          </a:p>
          <a:p>
            <a:pPr marL="400050" indent="-4000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2013 – 16,139 visitors</a:t>
            </a:r>
          </a:p>
          <a:p>
            <a:pPr marL="400050" indent="-4000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2014 – 17,807 visitors</a:t>
            </a:r>
          </a:p>
          <a:p>
            <a:pPr marL="400050" indent="-400050">
              <a:buFont typeface="Arial" panose="020B0604020202020204" pitchFamily="34" charset="0"/>
              <a:buChar char="•"/>
            </a:pPr>
            <a:r>
              <a:rPr lang="en-CA" sz="1600" dirty="0" smtClean="0">
                <a:solidFill>
                  <a:schemeClr val="tx2">
                    <a:lumMod val="75000"/>
                    <a:lumOff val="25000"/>
                  </a:schemeClr>
                </a:solidFill>
                <a:latin typeface="Arial Rounded MT Bold" panose="020F0704030504030204" pitchFamily="34" charset="0"/>
              </a:rPr>
              <a:t>2015 to Date – 19, 711    	                             </a:t>
            </a:r>
          </a:p>
          <a:p>
            <a:r>
              <a:rPr lang="en-CA" sz="1600" dirty="0" smtClean="0">
                <a:solidFill>
                  <a:schemeClr val="tx2">
                    <a:lumMod val="75000"/>
                    <a:lumOff val="25000"/>
                  </a:schemeClr>
                </a:solidFill>
                <a:latin typeface="Arial Rounded MT Bold" panose="020F0704030504030204" pitchFamily="34" charset="0"/>
              </a:rPr>
              <a:t>   From 2011 to 2014 that’s an increase of 308% and figures for 2015 indicate an 11% increase over 2014.</a:t>
            </a:r>
          </a:p>
        </p:txBody>
      </p:sp>
      <p:sp>
        <p:nvSpPr>
          <p:cNvPr id="4" name="Footer Placeholder 3"/>
          <p:cNvSpPr>
            <a:spLocks noGrp="1"/>
          </p:cNvSpPr>
          <p:nvPr>
            <p:ph type="ftr" sz="quarter" idx="11"/>
          </p:nvPr>
        </p:nvSpPr>
        <p:spPr/>
        <p:txBody>
          <a:bodyPr/>
          <a:lstStyle/>
          <a:p>
            <a:r>
              <a:rPr lang="en-US" dirty="0" smtClean="0"/>
              <a:t>October 8 , 2015 </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2000" smtClean="0"/>
              <a:pPr/>
              <a:t>49</a:t>
            </a:fld>
            <a:endParaRPr lang="en-US" sz="2000" dirty="0"/>
          </a:p>
        </p:txBody>
      </p:sp>
    </p:spTree>
    <p:extLst>
      <p:ext uri="{BB962C8B-B14F-4D97-AF65-F5344CB8AC3E}">
        <p14:creationId xmlns:p14="http://schemas.microsoft.com/office/powerpoint/2010/main" val="317561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Enrolment </a:t>
            </a:r>
            <a:r>
              <a:rPr lang="en-US" sz="3200" dirty="0" err="1"/>
              <a:t>McAdam</a:t>
            </a:r>
            <a:r>
              <a:rPr lang="en-US" sz="3200" dirty="0"/>
              <a:t> Elementary School</a:t>
            </a:r>
            <a:br>
              <a:rPr lang="en-US" sz="3200" dirty="0"/>
            </a:br>
            <a:endParaRPr lang="en-US" sz="3200"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1150036"/>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F5CE407-6216-4202-80E4-A30DC2F709B2}" type="slidenum">
              <a:rPr lang="en-US" sz="2000" smtClean="0"/>
              <a:pPr/>
              <a:t>5</a:t>
            </a:fld>
            <a:endParaRPr lang="en-US" sz="2000" dirty="0"/>
          </a:p>
        </p:txBody>
      </p:sp>
    </p:spTree>
    <p:extLst>
      <p:ext uri="{BB962C8B-B14F-4D97-AF65-F5344CB8AC3E}">
        <p14:creationId xmlns:p14="http://schemas.microsoft.com/office/powerpoint/2010/main" val="1838066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332656"/>
            <a:ext cx="1440160" cy="941803"/>
          </a:xfrm>
          <a:prstGeom prst="rect">
            <a:avLst/>
          </a:prstGeom>
        </p:spPr>
      </p:pic>
      <p:sp>
        <p:nvSpPr>
          <p:cNvPr id="3" name="Rectangle 2"/>
          <p:cNvSpPr/>
          <p:nvPr/>
        </p:nvSpPr>
        <p:spPr>
          <a:xfrm>
            <a:off x="2483768" y="372562"/>
            <a:ext cx="4572000" cy="1077218"/>
          </a:xfrm>
          <a:prstGeom prst="rect">
            <a:avLst/>
          </a:prstGeom>
        </p:spPr>
        <p:txBody>
          <a:bodyPr>
            <a:spAutoFit/>
          </a:bodyPr>
          <a:lstStyle/>
          <a:p>
            <a:pPr algn="ctr"/>
            <a:r>
              <a:rPr lang="en-CA" sz="3200" dirty="0" smtClean="0">
                <a:solidFill>
                  <a:schemeClr val="tx2">
                    <a:lumMod val="75000"/>
                    <a:lumOff val="25000"/>
                  </a:schemeClr>
                </a:solidFill>
              </a:rPr>
              <a:t>Village of McAdam</a:t>
            </a:r>
            <a:br>
              <a:rPr lang="en-CA" sz="3200" dirty="0" smtClean="0">
                <a:solidFill>
                  <a:schemeClr val="tx2">
                    <a:lumMod val="75000"/>
                    <a:lumOff val="25000"/>
                  </a:schemeClr>
                </a:solidFill>
              </a:rPr>
            </a:br>
            <a:r>
              <a:rPr lang="en-CA" sz="3200" dirty="0" smtClean="0">
                <a:solidFill>
                  <a:schemeClr val="tx2">
                    <a:lumMod val="75000"/>
                    <a:lumOff val="25000"/>
                  </a:schemeClr>
                </a:solidFill>
              </a:rPr>
              <a:t>Economic Development</a:t>
            </a:r>
            <a:endParaRPr lang="en-CA" sz="3200" dirty="0">
              <a:solidFill>
                <a:schemeClr val="tx2">
                  <a:lumMod val="75000"/>
                  <a:lumOff val="25000"/>
                </a:schemeClr>
              </a:solidFill>
            </a:endParaRPr>
          </a:p>
        </p:txBody>
      </p:sp>
      <p:sp>
        <p:nvSpPr>
          <p:cNvPr id="4" name="TextBox 3"/>
          <p:cNvSpPr txBox="1"/>
          <p:nvPr/>
        </p:nvSpPr>
        <p:spPr>
          <a:xfrm>
            <a:off x="539552" y="1628800"/>
            <a:ext cx="6984776" cy="707886"/>
          </a:xfrm>
          <a:prstGeom prst="rect">
            <a:avLst/>
          </a:prstGeom>
          <a:noFill/>
        </p:spPr>
        <p:txBody>
          <a:bodyPr wrap="square" rtlCol="0">
            <a:spAutoFit/>
          </a:bodyPr>
          <a:lstStyle/>
          <a:p>
            <a:r>
              <a:rPr lang="en-CA" sz="2000" b="1" dirty="0" smtClean="0"/>
              <a:t>Projects and Initiatives over the next 2 – 3 years include:</a:t>
            </a:r>
            <a:endParaRPr lang="en-CA" sz="2000" b="1" dirty="0"/>
          </a:p>
        </p:txBody>
      </p:sp>
      <p:sp>
        <p:nvSpPr>
          <p:cNvPr id="5" name="TextBox 4"/>
          <p:cNvSpPr txBox="1"/>
          <p:nvPr/>
        </p:nvSpPr>
        <p:spPr>
          <a:xfrm>
            <a:off x="755576" y="2636912"/>
            <a:ext cx="8064896" cy="3416320"/>
          </a:xfrm>
          <a:prstGeom prst="rect">
            <a:avLst/>
          </a:prstGeom>
          <a:noFill/>
        </p:spPr>
        <p:txBody>
          <a:bodyPr wrap="square" rtlCol="0">
            <a:spAutoFit/>
          </a:bodyPr>
          <a:lstStyle/>
          <a:p>
            <a:pPr marL="342900" indent="-342900">
              <a:buFont typeface="+mj-lt"/>
              <a:buAutoNum type="arabicPeriod"/>
            </a:pPr>
            <a:r>
              <a:rPr lang="en-CA" b="1" dirty="0" smtClean="0">
                <a:solidFill>
                  <a:schemeClr val="tx2">
                    <a:lumMod val="75000"/>
                    <a:lumOff val="25000"/>
                  </a:schemeClr>
                </a:solidFill>
                <a:latin typeface="Arial Rounded MT Bold" panose="020F0704030504030204" pitchFamily="34" charset="0"/>
              </a:rPr>
              <a:t>Restoration of the 2</a:t>
            </a:r>
            <a:r>
              <a:rPr lang="en-CA" b="1" baseline="30000" dirty="0" smtClean="0">
                <a:solidFill>
                  <a:schemeClr val="tx2">
                    <a:lumMod val="75000"/>
                    <a:lumOff val="25000"/>
                  </a:schemeClr>
                </a:solidFill>
                <a:latin typeface="Arial Rounded MT Bold" panose="020F0704030504030204" pitchFamily="34" charset="0"/>
              </a:rPr>
              <a:t>nd</a:t>
            </a:r>
            <a:r>
              <a:rPr lang="en-CA" b="1" dirty="0" smtClean="0">
                <a:solidFill>
                  <a:schemeClr val="tx2">
                    <a:lumMod val="75000"/>
                    <a:lumOff val="25000"/>
                  </a:schemeClr>
                </a:solidFill>
                <a:latin typeface="Arial Rounded MT Bold" panose="020F0704030504030204" pitchFamily="34" charset="0"/>
              </a:rPr>
              <a:t> Floor of the McAdam Railway Station creating Hotel Rooms, expanded operations and the creation of many additional jobs.</a:t>
            </a:r>
          </a:p>
          <a:p>
            <a:pPr marL="342900" indent="-342900">
              <a:buFont typeface="+mj-lt"/>
              <a:buAutoNum type="arabicPeriod"/>
            </a:pPr>
            <a:r>
              <a:rPr lang="en-CA" b="1" dirty="0" smtClean="0">
                <a:solidFill>
                  <a:schemeClr val="tx2">
                    <a:lumMod val="75000"/>
                    <a:lumOff val="25000"/>
                  </a:schemeClr>
                </a:solidFill>
                <a:latin typeface="Arial Rounded MT Bold" panose="020F0704030504030204" pitchFamily="34" charset="0"/>
              </a:rPr>
              <a:t>Establishing a Community Residence by the McAdam Heart and Home Corporation.</a:t>
            </a:r>
          </a:p>
          <a:p>
            <a:pPr marL="342900" indent="-342900">
              <a:buFont typeface="+mj-lt"/>
              <a:buAutoNum type="arabicPeriod"/>
            </a:pPr>
            <a:r>
              <a:rPr lang="en-CA" b="1" dirty="0" smtClean="0">
                <a:solidFill>
                  <a:schemeClr val="tx2">
                    <a:lumMod val="75000"/>
                    <a:lumOff val="25000"/>
                  </a:schemeClr>
                </a:solidFill>
                <a:latin typeface="Arial Rounded MT Bold" panose="020F0704030504030204" pitchFamily="34" charset="0"/>
              </a:rPr>
              <a:t>Participating in a Regional Development Strategy to boost residency and opportunities and employment in Southwestern NB.</a:t>
            </a:r>
          </a:p>
          <a:p>
            <a:pPr marL="342900" indent="-342900">
              <a:buFont typeface="+mj-lt"/>
              <a:buAutoNum type="arabicPeriod"/>
            </a:pPr>
            <a:r>
              <a:rPr lang="en-CA" b="1" dirty="0" smtClean="0">
                <a:solidFill>
                  <a:schemeClr val="tx2">
                    <a:lumMod val="75000"/>
                    <a:lumOff val="25000"/>
                  </a:schemeClr>
                </a:solidFill>
                <a:latin typeface="Arial Rounded MT Bold" panose="020F0704030504030204" pitchFamily="34" charset="0"/>
              </a:rPr>
              <a:t>The return of McAdam’s work force and families from Western  Canada.  There are at present 65 Wage Earners and 13 family members from </a:t>
            </a:r>
            <a:r>
              <a:rPr lang="en-CA" b="1" dirty="0" err="1" smtClean="0">
                <a:solidFill>
                  <a:schemeClr val="tx2">
                    <a:lumMod val="75000"/>
                    <a:lumOff val="25000"/>
                  </a:schemeClr>
                </a:solidFill>
                <a:latin typeface="Arial Rounded MT Bold" panose="020F0704030504030204" pitchFamily="34" charset="0"/>
              </a:rPr>
              <a:t>McAdam</a:t>
            </a:r>
            <a:r>
              <a:rPr lang="en-CA" b="1" dirty="0" smtClean="0">
                <a:solidFill>
                  <a:schemeClr val="tx2">
                    <a:lumMod val="75000"/>
                    <a:lumOff val="25000"/>
                  </a:schemeClr>
                </a:solidFill>
                <a:latin typeface="Arial Rounded MT Bold" panose="020F0704030504030204" pitchFamily="34" charset="0"/>
              </a:rPr>
              <a:t> living in Western Canada.</a:t>
            </a:r>
          </a:p>
          <a:p>
            <a:pPr marL="342900" indent="-342900">
              <a:buFont typeface="+mj-lt"/>
              <a:buAutoNum type="arabicPeriod"/>
            </a:pPr>
            <a:r>
              <a:rPr lang="en-CA" b="1" dirty="0" smtClean="0">
                <a:solidFill>
                  <a:schemeClr val="tx2">
                    <a:lumMod val="75000"/>
                    <a:lumOff val="25000"/>
                  </a:schemeClr>
                </a:solidFill>
                <a:latin typeface="Arial Rounded MT Bold" panose="020F0704030504030204" pitchFamily="34" charset="0"/>
              </a:rPr>
              <a:t>The NB Premier’s New Job Announcement for Southwest NB includes McAdam.</a:t>
            </a:r>
            <a:endParaRPr lang="en-CA" b="1" dirty="0">
              <a:solidFill>
                <a:schemeClr val="tx2">
                  <a:lumMod val="75000"/>
                  <a:lumOff val="25000"/>
                </a:schemeClr>
              </a:solidFill>
              <a:latin typeface="Arial Rounded MT Bold" panose="020F0704030504030204" pitchFamily="34" charset="0"/>
            </a:endParaRPr>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50</a:t>
            </a:fld>
            <a:endParaRPr lang="en-US" sz="2000" dirty="0"/>
          </a:p>
        </p:txBody>
      </p:sp>
    </p:spTree>
    <p:extLst>
      <p:ext uri="{BB962C8B-B14F-4D97-AF65-F5344CB8AC3E}">
        <p14:creationId xmlns:p14="http://schemas.microsoft.com/office/powerpoint/2010/main" val="1268314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16632"/>
            <a:ext cx="1440160" cy="941803"/>
          </a:xfrm>
          <a:prstGeom prst="rect">
            <a:avLst/>
          </a:prstGeom>
        </p:spPr>
      </p:pic>
      <p:sp>
        <p:nvSpPr>
          <p:cNvPr id="3" name="Rectangle 2"/>
          <p:cNvSpPr/>
          <p:nvPr/>
        </p:nvSpPr>
        <p:spPr>
          <a:xfrm>
            <a:off x="1547665" y="116632"/>
            <a:ext cx="6271388" cy="1077218"/>
          </a:xfrm>
          <a:prstGeom prst="rect">
            <a:avLst/>
          </a:prstGeom>
        </p:spPr>
        <p:txBody>
          <a:bodyPr wrap="square">
            <a:spAutoFit/>
          </a:bodyPr>
          <a:lstStyle/>
          <a:p>
            <a:pPr algn="ctr"/>
            <a:r>
              <a:rPr lang="en-CA" sz="3200" b="1" dirty="0"/>
              <a:t>Village of McAdam</a:t>
            </a:r>
            <a:br>
              <a:rPr lang="en-CA" sz="3200" b="1" dirty="0"/>
            </a:br>
            <a:r>
              <a:rPr lang="en-CA" sz="3200" b="1" dirty="0"/>
              <a:t>Economic Development</a:t>
            </a:r>
          </a:p>
        </p:txBody>
      </p:sp>
      <p:sp>
        <p:nvSpPr>
          <p:cNvPr id="4" name="TextBox 3"/>
          <p:cNvSpPr txBox="1"/>
          <p:nvPr/>
        </p:nvSpPr>
        <p:spPr>
          <a:xfrm>
            <a:off x="323528" y="1217471"/>
            <a:ext cx="8064896" cy="400110"/>
          </a:xfrm>
          <a:prstGeom prst="rect">
            <a:avLst/>
          </a:prstGeom>
          <a:noFill/>
        </p:spPr>
        <p:txBody>
          <a:bodyPr wrap="square" rtlCol="0">
            <a:spAutoFit/>
          </a:bodyPr>
          <a:lstStyle/>
          <a:p>
            <a:r>
              <a:rPr lang="en-CA" sz="2000" b="1" dirty="0" smtClean="0">
                <a:solidFill>
                  <a:schemeClr val="tx2">
                    <a:lumMod val="75000"/>
                    <a:lumOff val="25000"/>
                  </a:schemeClr>
                </a:solidFill>
              </a:rPr>
              <a:t>  </a:t>
            </a:r>
            <a:endParaRPr lang="en-CA" b="1" dirty="0" smtClean="0">
              <a:solidFill>
                <a:schemeClr val="tx2">
                  <a:lumMod val="75000"/>
                  <a:lumOff val="25000"/>
                </a:schemeClr>
              </a:solidFill>
            </a:endParaRPr>
          </a:p>
        </p:txBody>
      </p:sp>
      <p:sp>
        <p:nvSpPr>
          <p:cNvPr id="6" name="TextBox 5"/>
          <p:cNvSpPr txBox="1"/>
          <p:nvPr/>
        </p:nvSpPr>
        <p:spPr>
          <a:xfrm>
            <a:off x="310561" y="2041825"/>
            <a:ext cx="8577945" cy="3785652"/>
          </a:xfrm>
          <a:prstGeom prst="rect">
            <a:avLst/>
          </a:prstGeom>
          <a:noFill/>
        </p:spPr>
        <p:txBody>
          <a:bodyPr wrap="square" rtlCol="0">
            <a:spAutoFit/>
          </a:bodyPr>
          <a:lstStyle/>
          <a:p>
            <a:r>
              <a:rPr lang="en-CA" sz="1600" b="1" dirty="0" smtClean="0">
                <a:solidFill>
                  <a:schemeClr val="tx2">
                    <a:lumMod val="75000"/>
                    <a:lumOff val="25000"/>
                  </a:schemeClr>
                </a:solidFill>
              </a:rPr>
              <a:t>In 2013, the McAdam Community Action Committee comprised of several citizens from both within and outside the Village as well as Municipal Council was established.  A team of volunteers, second to none, understands its role to provide opportunity and sustainability by promoting, initiating, and partnering to create actions that will lead to growth and development.</a:t>
            </a:r>
          </a:p>
          <a:p>
            <a:endParaRPr lang="en-CA" sz="1600" b="1" dirty="0" smtClean="0">
              <a:solidFill>
                <a:schemeClr val="tx2">
                  <a:lumMod val="75000"/>
                  <a:lumOff val="25000"/>
                </a:schemeClr>
              </a:solidFill>
            </a:endParaRPr>
          </a:p>
          <a:p>
            <a:r>
              <a:rPr lang="en-CA" sz="1600" b="1" dirty="0" smtClean="0">
                <a:solidFill>
                  <a:schemeClr val="tx2">
                    <a:lumMod val="75000"/>
                    <a:lumOff val="25000"/>
                  </a:schemeClr>
                </a:solidFill>
              </a:rPr>
              <a:t>To date, these include:</a:t>
            </a:r>
          </a:p>
          <a:p>
            <a:pPr marL="742950" lvl="1" indent="-285750">
              <a:buFont typeface="Arial" panose="020B0604020202020204" pitchFamily="34" charset="0"/>
              <a:buChar char="•"/>
            </a:pPr>
            <a:r>
              <a:rPr lang="en-CA" sz="1600" b="1" dirty="0" smtClean="0">
                <a:solidFill>
                  <a:schemeClr val="tx2">
                    <a:lumMod val="75000"/>
                    <a:lumOff val="25000"/>
                  </a:schemeClr>
                </a:solidFill>
              </a:rPr>
              <a:t>Revitalization of special events to attract new citizens and visitors, including formation of a Welcoming Committee and the development of a Guide Book to Community Services,</a:t>
            </a:r>
          </a:p>
          <a:p>
            <a:pPr marL="742950" lvl="1" indent="-285750">
              <a:buFont typeface="Arial" panose="020B0604020202020204" pitchFamily="34" charset="0"/>
              <a:buChar char="•"/>
            </a:pPr>
            <a:r>
              <a:rPr lang="en-CA" sz="1600" b="1" dirty="0" smtClean="0">
                <a:solidFill>
                  <a:schemeClr val="tx2">
                    <a:lumMod val="75000"/>
                    <a:lumOff val="25000"/>
                  </a:schemeClr>
                </a:solidFill>
              </a:rPr>
              <a:t>An extensive </a:t>
            </a:r>
            <a:r>
              <a:rPr lang="en-CA" sz="1600" b="1" dirty="0">
                <a:solidFill>
                  <a:schemeClr val="tx2">
                    <a:lumMod val="75000"/>
                    <a:lumOff val="25000"/>
                  </a:schemeClr>
                </a:solidFill>
              </a:rPr>
              <a:t>B</a:t>
            </a:r>
            <a:r>
              <a:rPr lang="en-CA" sz="1600" b="1" dirty="0" smtClean="0">
                <a:solidFill>
                  <a:schemeClr val="tx2">
                    <a:lumMod val="75000"/>
                    <a:lumOff val="25000"/>
                  </a:schemeClr>
                </a:solidFill>
              </a:rPr>
              <a:t>eautification Plan for the Village.</a:t>
            </a:r>
          </a:p>
          <a:p>
            <a:pPr marL="742950" lvl="1" indent="-285750">
              <a:buFont typeface="Arial" panose="020B0604020202020204" pitchFamily="34" charset="0"/>
              <a:buChar char="•"/>
            </a:pPr>
            <a:r>
              <a:rPr lang="en-CA" sz="1600" b="1" dirty="0" smtClean="0">
                <a:solidFill>
                  <a:schemeClr val="tx2">
                    <a:lumMod val="75000"/>
                    <a:lumOff val="25000"/>
                  </a:schemeClr>
                </a:solidFill>
              </a:rPr>
              <a:t>Several ‘Shop McAdam’ Promotional Campaigns.</a:t>
            </a:r>
          </a:p>
          <a:p>
            <a:pPr marL="742950" lvl="1" indent="-285750">
              <a:buFont typeface="Arial" panose="020B0604020202020204" pitchFamily="34" charset="0"/>
              <a:buChar char="•"/>
            </a:pPr>
            <a:r>
              <a:rPr lang="en-CA" sz="1600" b="1" dirty="0" smtClean="0">
                <a:solidFill>
                  <a:schemeClr val="tx2">
                    <a:lumMod val="75000"/>
                    <a:lumOff val="25000"/>
                  </a:schemeClr>
                </a:solidFill>
              </a:rPr>
              <a:t>McAdam Heart &amp; Home Corporation established.</a:t>
            </a:r>
          </a:p>
          <a:p>
            <a:pPr marL="742950" lvl="1" indent="-285750">
              <a:buFont typeface="Arial" panose="020B0604020202020204" pitchFamily="34" charset="0"/>
              <a:buChar char="•"/>
            </a:pPr>
            <a:r>
              <a:rPr lang="en-CA" sz="1600" b="1" dirty="0" smtClean="0">
                <a:solidFill>
                  <a:schemeClr val="tx2">
                    <a:lumMod val="75000"/>
                    <a:lumOff val="25000"/>
                  </a:schemeClr>
                </a:solidFill>
              </a:rPr>
              <a:t>Campaign to encourage growth and development</a:t>
            </a:r>
          </a:p>
          <a:p>
            <a:pPr lvl="1"/>
            <a:r>
              <a:rPr lang="en-CA" sz="1600" b="1" dirty="0" smtClean="0">
                <a:solidFill>
                  <a:schemeClr val="tx2">
                    <a:lumMod val="75000"/>
                    <a:lumOff val="25000"/>
                  </a:schemeClr>
                </a:solidFill>
              </a:rPr>
              <a:t> </a:t>
            </a:r>
            <a:endParaRPr lang="en-CA" sz="1600" b="1" dirty="0">
              <a:solidFill>
                <a:schemeClr val="tx2">
                  <a:lumMod val="75000"/>
                  <a:lumOff val="25000"/>
                </a:schemeClr>
              </a:solidFill>
            </a:endParaRPr>
          </a:p>
        </p:txBody>
      </p:sp>
      <p:sp>
        <p:nvSpPr>
          <p:cNvPr id="7" name="5-Point Star 6"/>
          <p:cNvSpPr/>
          <p:nvPr/>
        </p:nvSpPr>
        <p:spPr>
          <a:xfrm>
            <a:off x="0" y="0"/>
            <a:ext cx="648072"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5-Point Star 8"/>
          <p:cNvSpPr/>
          <p:nvPr/>
        </p:nvSpPr>
        <p:spPr>
          <a:xfrm>
            <a:off x="8388424" y="116658"/>
            <a:ext cx="648072" cy="560237"/>
          </a:xfrm>
          <a:prstGeom prst="star5">
            <a:avLst>
              <a:gd name="adj" fmla="val 21016"/>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ooter Placeholder 10"/>
          <p:cNvSpPr>
            <a:spLocks noGrp="1"/>
          </p:cNvSpPr>
          <p:nvPr>
            <p:ph type="ftr" sz="quarter" idx="11"/>
          </p:nvPr>
        </p:nvSpPr>
        <p:spPr>
          <a:xfrm>
            <a:off x="0" y="6275667"/>
            <a:ext cx="4840941" cy="365125"/>
          </a:xfrm>
        </p:spPr>
        <p:txBody>
          <a:bodyPr/>
          <a:lstStyle/>
          <a:p>
            <a:r>
              <a:rPr lang="en-US" dirty="0" smtClean="0"/>
              <a:t>October 8 , 2015 </a:t>
            </a:r>
            <a:endParaRPr lang="en-US" dirty="0"/>
          </a:p>
        </p:txBody>
      </p:sp>
      <p:sp>
        <p:nvSpPr>
          <p:cNvPr id="12" name="Slide Number Placeholder 11"/>
          <p:cNvSpPr>
            <a:spLocks noGrp="1"/>
          </p:cNvSpPr>
          <p:nvPr>
            <p:ph type="sldNum" sz="quarter" idx="12"/>
          </p:nvPr>
        </p:nvSpPr>
        <p:spPr/>
        <p:txBody>
          <a:bodyPr/>
          <a:lstStyle/>
          <a:p>
            <a:fld id="{7F5CE407-6216-4202-80E4-A30DC2F709B2}" type="slidenum">
              <a:rPr lang="en-US" sz="2000" smtClean="0"/>
              <a:pPr/>
              <a:t>51</a:t>
            </a:fld>
            <a:endParaRPr lang="en-US" sz="2000" dirty="0"/>
          </a:p>
        </p:txBody>
      </p:sp>
    </p:spTree>
    <p:extLst>
      <p:ext uri="{BB962C8B-B14F-4D97-AF65-F5344CB8AC3E}">
        <p14:creationId xmlns:p14="http://schemas.microsoft.com/office/powerpoint/2010/main" val="3309380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332656"/>
            <a:ext cx="1440160" cy="941803"/>
          </a:xfrm>
          <a:prstGeom prst="rect">
            <a:avLst/>
          </a:prstGeom>
        </p:spPr>
      </p:pic>
      <p:sp>
        <p:nvSpPr>
          <p:cNvPr id="3" name="Rectangle 2"/>
          <p:cNvSpPr/>
          <p:nvPr/>
        </p:nvSpPr>
        <p:spPr>
          <a:xfrm>
            <a:off x="2286000" y="332656"/>
            <a:ext cx="4572000" cy="1077218"/>
          </a:xfrm>
          <a:prstGeom prst="rect">
            <a:avLst/>
          </a:prstGeom>
        </p:spPr>
        <p:txBody>
          <a:bodyPr>
            <a:spAutoFit/>
          </a:bodyPr>
          <a:lstStyle/>
          <a:p>
            <a:pPr algn="ctr"/>
            <a:r>
              <a:rPr lang="en-CA" sz="3200" dirty="0" smtClean="0">
                <a:solidFill>
                  <a:schemeClr val="tx2">
                    <a:lumMod val="75000"/>
                    <a:lumOff val="25000"/>
                  </a:schemeClr>
                </a:solidFill>
              </a:rPr>
              <a:t>Village of McAdam</a:t>
            </a:r>
            <a:br>
              <a:rPr lang="en-CA" sz="3200" dirty="0" smtClean="0">
                <a:solidFill>
                  <a:schemeClr val="tx2">
                    <a:lumMod val="75000"/>
                    <a:lumOff val="25000"/>
                  </a:schemeClr>
                </a:solidFill>
              </a:rPr>
            </a:br>
            <a:r>
              <a:rPr lang="en-CA" sz="3200" dirty="0" smtClean="0">
                <a:solidFill>
                  <a:schemeClr val="tx2">
                    <a:lumMod val="75000"/>
                    <a:lumOff val="25000"/>
                  </a:schemeClr>
                </a:solidFill>
              </a:rPr>
              <a:t>Economic Development</a:t>
            </a:r>
            <a:endParaRPr lang="en-CA" sz="3200" dirty="0">
              <a:solidFill>
                <a:schemeClr val="tx2">
                  <a:lumMod val="75000"/>
                  <a:lumOff val="25000"/>
                </a:schemeClr>
              </a:solidFill>
            </a:endParaRPr>
          </a:p>
        </p:txBody>
      </p:sp>
      <p:sp>
        <p:nvSpPr>
          <p:cNvPr id="4" name="TextBox 3"/>
          <p:cNvSpPr txBox="1"/>
          <p:nvPr/>
        </p:nvSpPr>
        <p:spPr>
          <a:xfrm>
            <a:off x="467544" y="1301863"/>
            <a:ext cx="3816424" cy="461665"/>
          </a:xfrm>
          <a:prstGeom prst="rect">
            <a:avLst/>
          </a:prstGeom>
          <a:noFill/>
        </p:spPr>
        <p:txBody>
          <a:bodyPr wrap="square" rtlCol="0">
            <a:spAutoFit/>
          </a:bodyPr>
          <a:lstStyle/>
          <a:p>
            <a:r>
              <a:rPr lang="en-CA" sz="2400" b="1" dirty="0" smtClean="0"/>
              <a:t> </a:t>
            </a:r>
            <a:endParaRPr lang="en-CA" sz="2400" b="1" dirty="0"/>
          </a:p>
        </p:txBody>
      </p:sp>
      <p:sp>
        <p:nvSpPr>
          <p:cNvPr id="5" name="TextBox 4"/>
          <p:cNvSpPr txBox="1"/>
          <p:nvPr/>
        </p:nvSpPr>
        <p:spPr>
          <a:xfrm>
            <a:off x="323528" y="1670222"/>
            <a:ext cx="8496944" cy="4062651"/>
          </a:xfrm>
          <a:prstGeom prst="rect">
            <a:avLst/>
          </a:prstGeom>
          <a:noFill/>
        </p:spPr>
        <p:txBody>
          <a:bodyPr wrap="square" rtlCol="0">
            <a:spAutoFit/>
          </a:bodyPr>
          <a:lstStyle/>
          <a:p>
            <a:r>
              <a:rPr lang="en-CA" sz="2000" b="1" dirty="0" smtClean="0">
                <a:solidFill>
                  <a:schemeClr val="tx2">
                    <a:lumMod val="75000"/>
                    <a:lumOff val="25000"/>
                  </a:schemeClr>
                </a:solidFill>
                <a:latin typeface="Arial Rounded MT Bold" panose="020F0704030504030204" pitchFamily="34" charset="0"/>
              </a:rPr>
              <a:t> </a:t>
            </a:r>
          </a:p>
          <a:p>
            <a:endParaRPr lang="en-CA" sz="2000" b="1" dirty="0">
              <a:solidFill>
                <a:schemeClr val="tx2">
                  <a:lumMod val="75000"/>
                  <a:lumOff val="25000"/>
                </a:schemeClr>
              </a:solidFill>
              <a:latin typeface="Arial Rounded MT Bold" panose="020F0704030504030204" pitchFamily="34" charset="0"/>
            </a:endParaRPr>
          </a:p>
          <a:p>
            <a:r>
              <a:rPr lang="en-CA" sz="2000" b="1" dirty="0" smtClean="0">
                <a:solidFill>
                  <a:schemeClr val="tx2">
                    <a:lumMod val="75000"/>
                    <a:lumOff val="25000"/>
                  </a:schemeClr>
                </a:solidFill>
                <a:latin typeface="Arial Rounded MT Bold" panose="020F0704030504030204" pitchFamily="34" charset="0"/>
              </a:rPr>
              <a:t> </a:t>
            </a:r>
            <a:r>
              <a:rPr lang="en-CA" dirty="0" err="1" smtClean="0">
                <a:solidFill>
                  <a:schemeClr val="tx2">
                    <a:lumMod val="75000"/>
                    <a:lumOff val="25000"/>
                  </a:schemeClr>
                </a:solidFill>
                <a:latin typeface="Arial Rounded MT Bold" panose="020F0704030504030204" pitchFamily="34" charset="0"/>
              </a:rPr>
              <a:t>McAdam</a:t>
            </a:r>
            <a:r>
              <a:rPr lang="en-CA" dirty="0" smtClean="0">
                <a:solidFill>
                  <a:schemeClr val="tx2">
                    <a:lumMod val="75000"/>
                    <a:lumOff val="25000"/>
                  </a:schemeClr>
                </a:solidFill>
                <a:latin typeface="Arial Rounded MT Bold" panose="020F0704030504030204" pitchFamily="34" charset="0"/>
              </a:rPr>
              <a:t> offers close proximity to nature to promote quality of life and attract tourists and new migrants, especially along the border with the United States.  McAdam offers the beauty of the land and people (The mighty Heritage St. Croix River; the pristine </a:t>
            </a:r>
            <a:r>
              <a:rPr lang="en-CA" dirty="0" err="1" smtClean="0">
                <a:solidFill>
                  <a:schemeClr val="tx2">
                    <a:lumMod val="75000"/>
                    <a:lumOff val="25000"/>
                  </a:schemeClr>
                </a:solidFill>
                <a:latin typeface="Arial Rounded MT Bold" panose="020F0704030504030204" pitchFamily="34" charset="0"/>
              </a:rPr>
              <a:t>Spednic</a:t>
            </a:r>
            <a:r>
              <a:rPr lang="en-CA" dirty="0" smtClean="0">
                <a:solidFill>
                  <a:schemeClr val="tx2">
                    <a:lumMod val="75000"/>
                    <a:lumOff val="25000"/>
                  </a:schemeClr>
                </a:solidFill>
                <a:latin typeface="Arial Rounded MT Bold" panose="020F0704030504030204" pitchFamily="34" charset="0"/>
              </a:rPr>
              <a:t> Lake and a National/Provincial treasure---The </a:t>
            </a:r>
            <a:r>
              <a:rPr lang="en-CA" dirty="0" err="1" smtClean="0">
                <a:solidFill>
                  <a:schemeClr val="tx2">
                    <a:lumMod val="75000"/>
                    <a:lumOff val="25000"/>
                  </a:schemeClr>
                </a:solidFill>
                <a:latin typeface="Arial Rounded MT Bold" panose="020F0704030504030204" pitchFamily="34" charset="0"/>
              </a:rPr>
              <a:t>McAdam</a:t>
            </a:r>
            <a:r>
              <a:rPr lang="en-CA" dirty="0" smtClean="0">
                <a:solidFill>
                  <a:schemeClr val="tx2">
                    <a:lumMod val="75000"/>
                    <a:lumOff val="25000"/>
                  </a:schemeClr>
                </a:solidFill>
                <a:latin typeface="Arial Rounded MT Bold" panose="020F0704030504030204" pitchFamily="34" charset="0"/>
              </a:rPr>
              <a:t> Railway Station)</a:t>
            </a:r>
          </a:p>
          <a:p>
            <a:pPr algn="ctr"/>
            <a:endParaRPr lang="en-CA" dirty="0" smtClean="0">
              <a:solidFill>
                <a:schemeClr val="tx2">
                  <a:lumMod val="75000"/>
                  <a:lumOff val="25000"/>
                </a:schemeClr>
              </a:solidFill>
              <a:latin typeface="Arial Rounded MT Bold" panose="020F0704030504030204" pitchFamily="34" charset="0"/>
            </a:endParaRPr>
          </a:p>
          <a:p>
            <a:pPr algn="ctr"/>
            <a:r>
              <a:rPr lang="en-CA" dirty="0" smtClean="0">
                <a:solidFill>
                  <a:schemeClr val="tx2">
                    <a:lumMod val="75000"/>
                    <a:lumOff val="25000"/>
                  </a:schemeClr>
                </a:solidFill>
                <a:latin typeface="Arial Rounded MT Bold" panose="020F0704030504030204" pitchFamily="34" charset="0"/>
              </a:rPr>
              <a:t>And </a:t>
            </a:r>
          </a:p>
          <a:p>
            <a:endParaRPr lang="en-CA" dirty="0" smtClean="0">
              <a:solidFill>
                <a:schemeClr val="tx2">
                  <a:lumMod val="75000"/>
                  <a:lumOff val="25000"/>
                </a:schemeClr>
              </a:solidFill>
              <a:latin typeface="Arial Rounded MT Bold" panose="020F0704030504030204" pitchFamily="34" charset="0"/>
            </a:endParaRPr>
          </a:p>
          <a:p>
            <a:r>
              <a:rPr lang="en-CA" dirty="0" smtClean="0">
                <a:solidFill>
                  <a:schemeClr val="tx2">
                    <a:lumMod val="75000"/>
                    <a:lumOff val="25000"/>
                  </a:schemeClr>
                </a:solidFill>
                <a:latin typeface="Arial Rounded MT Bold" panose="020F0704030504030204" pitchFamily="34" charset="0"/>
              </a:rPr>
              <a:t>A Safe Community that offers just about every service and meets the needs of those who call it home. </a:t>
            </a:r>
          </a:p>
          <a:p>
            <a:endParaRPr lang="en-CA" dirty="0" smtClean="0"/>
          </a:p>
          <a:p>
            <a:pPr algn="ctr"/>
            <a:r>
              <a:rPr lang="en-CA" dirty="0" smtClean="0"/>
              <a:t> </a:t>
            </a:r>
            <a:endParaRPr lang="en-CA" dirty="0"/>
          </a:p>
        </p:txBody>
      </p:sp>
      <p:sp>
        <p:nvSpPr>
          <p:cNvPr id="6" name="Footer Placeholder 5"/>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52</a:t>
            </a:fld>
            <a:endParaRPr lang="en-US" sz="2000" dirty="0"/>
          </a:p>
        </p:txBody>
      </p:sp>
    </p:spTree>
    <p:extLst>
      <p:ext uri="{BB962C8B-B14F-4D97-AF65-F5344CB8AC3E}">
        <p14:creationId xmlns:p14="http://schemas.microsoft.com/office/powerpoint/2010/main" val="34312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solidFill>
                  <a:schemeClr val="tx2">
                    <a:lumMod val="75000"/>
                    <a:lumOff val="25000"/>
                  </a:schemeClr>
                </a:solidFill>
                <a:latin typeface="Arial Rounded MT Bold" pitchFamily="34" charset="0"/>
              </a:rPr>
              <a:t>Impact on the Community </a:t>
            </a:r>
            <a:r>
              <a:rPr lang="en-CA" sz="4000" b="1" dirty="0" smtClean="0">
                <a:solidFill>
                  <a:schemeClr val="tx2">
                    <a:lumMod val="75000"/>
                    <a:lumOff val="25000"/>
                  </a:schemeClr>
                </a:solidFill>
                <a:latin typeface="Arial Rounded MT Bold" pitchFamily="34" charset="0"/>
              </a:rPr>
              <a:t/>
            </a:r>
            <a:br>
              <a:rPr lang="en-CA" sz="4000" b="1" dirty="0" smtClean="0">
                <a:solidFill>
                  <a:schemeClr val="tx2">
                    <a:lumMod val="75000"/>
                    <a:lumOff val="25000"/>
                  </a:schemeClr>
                </a:solidFill>
                <a:latin typeface="Arial Rounded MT Bold" pitchFamily="34" charset="0"/>
              </a:rPr>
            </a:br>
            <a:r>
              <a:rPr lang="en-CA" sz="4000" b="1" dirty="0" smtClean="0">
                <a:solidFill>
                  <a:schemeClr val="tx2">
                    <a:lumMod val="75000"/>
                    <a:lumOff val="25000"/>
                  </a:schemeClr>
                </a:solidFill>
                <a:latin typeface="Arial Rounded MT Bold" pitchFamily="34" charset="0"/>
              </a:rPr>
              <a:t>of </a:t>
            </a:r>
            <a:r>
              <a:rPr lang="en-CA" sz="4000" b="1" dirty="0" err="1" smtClean="0">
                <a:solidFill>
                  <a:schemeClr val="tx2">
                    <a:lumMod val="75000"/>
                    <a:lumOff val="25000"/>
                  </a:schemeClr>
                </a:solidFill>
                <a:latin typeface="Arial Rounded MT Bold" pitchFamily="34" charset="0"/>
              </a:rPr>
              <a:t>McAdam</a:t>
            </a:r>
            <a:endParaRPr lang="en-CA" sz="40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noFill/>
        </p:spPr>
        <p:txBody>
          <a:bodyPr>
            <a:noAutofit/>
          </a:bodyPr>
          <a:lstStyle/>
          <a:p>
            <a:r>
              <a:rPr lang="en-CA" sz="1600" dirty="0" smtClean="0">
                <a:solidFill>
                  <a:schemeClr val="tx2">
                    <a:lumMod val="75000"/>
                    <a:lumOff val="25000"/>
                  </a:schemeClr>
                </a:solidFill>
                <a:latin typeface="Arial Rounded MT Bold" pitchFamily="34" charset="0"/>
              </a:rPr>
              <a:t>Community currently enjoys two  educational facilities which naturally separates elementary from middle and high school students.  Grade configurations in schools may have an impact on family perception of quality education; would this result in relocation?</a:t>
            </a:r>
          </a:p>
          <a:p>
            <a:r>
              <a:rPr lang="en-CA" sz="1600" dirty="0" smtClean="0">
                <a:solidFill>
                  <a:schemeClr val="tx2">
                    <a:lumMod val="75000"/>
                    <a:lumOff val="25000"/>
                  </a:schemeClr>
                </a:solidFill>
                <a:latin typeface="Arial Rounded MT Bold" pitchFamily="34" charset="0"/>
              </a:rPr>
              <a:t>Close community ties between the schools and local service groups.</a:t>
            </a:r>
          </a:p>
          <a:p>
            <a:r>
              <a:rPr lang="en-CA" sz="1600" dirty="0" smtClean="0">
                <a:solidFill>
                  <a:schemeClr val="tx2">
                    <a:lumMod val="75000"/>
                    <a:lumOff val="25000"/>
                  </a:schemeClr>
                </a:solidFill>
                <a:latin typeface="Arial Rounded MT Bold" pitchFamily="34" charset="0"/>
              </a:rPr>
              <a:t>Slight loss in employment opportunities within the school system within the village.</a:t>
            </a:r>
          </a:p>
          <a:p>
            <a:r>
              <a:rPr lang="en-CA" sz="1600" dirty="0" smtClean="0">
                <a:solidFill>
                  <a:schemeClr val="tx2">
                    <a:lumMod val="75000"/>
                    <a:lumOff val="25000"/>
                  </a:schemeClr>
                </a:solidFill>
                <a:latin typeface="Arial Rounded MT Bold" pitchFamily="34" charset="0"/>
              </a:rPr>
              <a:t>Future of vacant building would be unknown and could have a positive or negative impact on the community.</a:t>
            </a:r>
          </a:p>
          <a:p>
            <a:r>
              <a:rPr lang="en-CA" sz="1600" dirty="0" smtClean="0">
                <a:solidFill>
                  <a:schemeClr val="tx2">
                    <a:lumMod val="75000"/>
                    <a:lumOff val="25000"/>
                  </a:schemeClr>
                </a:solidFill>
                <a:latin typeface="Arial Rounded MT Bold" pitchFamily="34" charset="0"/>
              </a:rPr>
              <a:t>Public meeting # 2 will explore this impact further, as experts  and stakeholders from the community share their thoughts .</a:t>
            </a:r>
          </a:p>
          <a:p>
            <a:endParaRPr lang="en-CA" sz="1400" dirty="0" smtClean="0">
              <a:solidFill>
                <a:schemeClr val="tx2">
                  <a:lumMod val="75000"/>
                  <a:lumOff val="25000"/>
                </a:schemeClr>
              </a:solidFill>
              <a:latin typeface="Arial Rounded MT Bold" pitchFamily="34" charset="0"/>
            </a:endParaRPr>
          </a:p>
          <a:p>
            <a:pPr marL="0" indent="0">
              <a:buNone/>
            </a:pPr>
            <a:r>
              <a:rPr lang="en-CA" sz="2000" dirty="0" smtClean="0">
                <a:solidFill>
                  <a:schemeClr val="tx2">
                    <a:lumMod val="75000"/>
                    <a:lumOff val="25000"/>
                  </a:schemeClr>
                </a:solidFill>
                <a:latin typeface="Arial Rounded MT Bold" pitchFamily="34" charset="0"/>
              </a:rPr>
              <a:t> </a:t>
            </a:r>
            <a:endParaRPr lang="en-CA" sz="2000" dirty="0">
              <a:solidFill>
                <a:schemeClr val="tx2">
                  <a:lumMod val="75000"/>
                  <a:lumOff val="25000"/>
                </a:schemeClr>
              </a:solidFill>
              <a:latin typeface="Arial Rounded MT Bold" pitchFamily="34" charset="0"/>
            </a:endParaRPr>
          </a:p>
          <a:p>
            <a:endParaRPr lang="en-CA" sz="2000" dirty="0">
              <a:solidFill>
                <a:schemeClr val="tx2">
                  <a:lumMod val="75000"/>
                  <a:lumOff val="25000"/>
                </a:schemeClr>
              </a:solidFill>
            </a:endParaRPr>
          </a:p>
        </p:txBody>
      </p:sp>
      <p:sp>
        <p:nvSpPr>
          <p:cNvPr id="8" name="Footer Placeholder 7"/>
          <p:cNvSpPr>
            <a:spLocks noGrp="1"/>
          </p:cNvSpPr>
          <p:nvPr>
            <p:ph type="ftr" sz="quarter" idx="11"/>
          </p:nvPr>
        </p:nvSpPr>
        <p:spPr/>
        <p:txBody>
          <a:bodyPr/>
          <a:lstStyle/>
          <a:p>
            <a:r>
              <a:rPr lang="en-US" smtClean="0"/>
              <a:t>October 8 , 2015 </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100" smtClean="0"/>
              <a:pPr/>
              <a:t>53</a:t>
            </a:fld>
            <a:endParaRPr lang="en-US" sz="1100" dirty="0"/>
          </a:p>
        </p:txBody>
      </p:sp>
    </p:spTree>
    <p:extLst>
      <p:ext uri="{BB962C8B-B14F-4D97-AF65-F5344CB8AC3E}">
        <p14:creationId xmlns:p14="http://schemas.microsoft.com/office/powerpoint/2010/main" val="818459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b="1" dirty="0" smtClean="0">
                <a:latin typeface="Arial Rounded MT Bold" pitchFamily="34" charset="0"/>
              </a:rPr>
              <a:t>McAdam Elementary School Sustainability Study – Visit our Website for Details!</a:t>
            </a:r>
            <a:endParaRPr lang="en-US" sz="3000" b="1" dirty="0">
              <a:latin typeface="Arial Rounded MT Bold" pitchFamily="34" charset="0"/>
            </a:endParaRPr>
          </a:p>
        </p:txBody>
      </p:sp>
      <p:sp>
        <p:nvSpPr>
          <p:cNvPr id="3" name="Content Placeholder 2"/>
          <p:cNvSpPr>
            <a:spLocks noGrp="1"/>
          </p:cNvSpPr>
          <p:nvPr>
            <p:ph idx="1"/>
          </p:nvPr>
        </p:nvSpPr>
        <p:spPr>
          <a:xfrm>
            <a:off x="687681" y="1995055"/>
            <a:ext cx="8042276" cy="4245347"/>
          </a:xfrm>
        </p:spPr>
        <p:txBody>
          <a:bodyPr>
            <a:normAutofit fontScale="77500" lnSpcReduction="20000"/>
          </a:bodyPr>
          <a:lstStyle/>
          <a:p>
            <a:pPr lvl="1"/>
            <a:r>
              <a:rPr lang="en-US" dirty="0" smtClean="0">
                <a:solidFill>
                  <a:srgbClr val="0070C0"/>
                </a:solidFill>
                <a:latin typeface="Arial Rounded MT Bold" pitchFamily="34" charset="0"/>
              </a:rPr>
              <a:t>Sustainability Study Timeline</a:t>
            </a:r>
          </a:p>
          <a:p>
            <a:pPr lvl="1"/>
            <a:r>
              <a:rPr lang="en-US" dirty="0" smtClean="0">
                <a:solidFill>
                  <a:srgbClr val="0070C0"/>
                </a:solidFill>
                <a:latin typeface="Arial Rounded MT Bold" pitchFamily="34" charset="0"/>
              </a:rPr>
              <a:t>Minister Letters</a:t>
            </a:r>
          </a:p>
          <a:p>
            <a:pPr lvl="1"/>
            <a:r>
              <a:rPr lang="en-US" dirty="0" smtClean="0">
                <a:solidFill>
                  <a:srgbClr val="0070C0"/>
                </a:solidFill>
                <a:latin typeface="Arial Rounded MT Bold" pitchFamily="34" charset="0"/>
              </a:rPr>
              <a:t>Parent Letters</a:t>
            </a:r>
          </a:p>
          <a:p>
            <a:pPr lvl="1"/>
            <a:r>
              <a:rPr lang="en-US" dirty="0" smtClean="0">
                <a:solidFill>
                  <a:srgbClr val="0070C0"/>
                </a:solidFill>
                <a:latin typeface="Arial Rounded MT Bold" pitchFamily="34" charset="0"/>
              </a:rPr>
              <a:t>McAdam Elementary School at a Glance</a:t>
            </a:r>
          </a:p>
          <a:p>
            <a:pPr lvl="1"/>
            <a:r>
              <a:rPr lang="en-US" dirty="0" smtClean="0">
                <a:solidFill>
                  <a:srgbClr val="0070C0"/>
                </a:solidFill>
                <a:latin typeface="Arial Rounded MT Bold" pitchFamily="34" charset="0"/>
              </a:rPr>
              <a:t>Link to Policy 409</a:t>
            </a:r>
          </a:p>
          <a:p>
            <a:pPr lvl="1"/>
            <a:r>
              <a:rPr lang="en-US" dirty="0" smtClean="0">
                <a:solidFill>
                  <a:srgbClr val="0070C0"/>
                </a:solidFill>
                <a:latin typeface="Arial Rounded MT Bold" pitchFamily="34" charset="0"/>
              </a:rPr>
              <a:t>Public Meeting #1 – Presentation</a:t>
            </a:r>
          </a:p>
          <a:p>
            <a:pPr lvl="1"/>
            <a:r>
              <a:rPr lang="en-US" dirty="0" smtClean="0">
                <a:solidFill>
                  <a:srgbClr val="0070C0"/>
                </a:solidFill>
                <a:latin typeface="Arial Rounded MT Bold" pitchFamily="34" charset="0"/>
              </a:rPr>
              <a:t>www.asd-w.nbed.nb.ca</a:t>
            </a:r>
          </a:p>
          <a:p>
            <a:pPr marL="12700" indent="0">
              <a:buNone/>
            </a:pPr>
            <a:r>
              <a:rPr lang="en-US" dirty="0" smtClean="0">
                <a:solidFill>
                  <a:srgbClr val="0070C0"/>
                </a:solidFill>
                <a:latin typeface="Arial Rounded MT Bold" pitchFamily="34" charset="0"/>
              </a:rPr>
              <a:t>Feedback can be given</a:t>
            </a:r>
          </a:p>
          <a:p>
            <a:pPr lvl="1"/>
            <a:r>
              <a:rPr lang="en-US" dirty="0" smtClean="0">
                <a:solidFill>
                  <a:srgbClr val="0070C0"/>
                </a:solidFill>
                <a:latin typeface="Arial Rounded MT Bold" pitchFamily="34" charset="0"/>
              </a:rPr>
              <a:t>via email at asdwsustainability@nbed.nb.ca </a:t>
            </a:r>
          </a:p>
          <a:p>
            <a:pPr lvl="1"/>
            <a:r>
              <a:rPr lang="en-US" dirty="0" smtClean="0">
                <a:solidFill>
                  <a:srgbClr val="0070C0"/>
                </a:solidFill>
                <a:latin typeface="Arial Rounded MT Bold" pitchFamily="34" charset="0"/>
              </a:rPr>
              <a:t>through our discussion board at the McAdam Elementary School Sustainability Study site on our webpage</a:t>
            </a:r>
          </a:p>
          <a:p>
            <a:pPr lvl="1"/>
            <a:r>
              <a:rPr lang="en-US" dirty="0" smtClean="0">
                <a:solidFill>
                  <a:srgbClr val="0070C0"/>
                </a:solidFill>
                <a:latin typeface="Arial Rounded MT Bold" pitchFamily="34" charset="0"/>
              </a:rPr>
              <a:t>mail to Carol Clark-</a:t>
            </a:r>
            <a:r>
              <a:rPr lang="en-US" dirty="0" err="1" smtClean="0">
                <a:solidFill>
                  <a:srgbClr val="0070C0"/>
                </a:solidFill>
                <a:latin typeface="Arial Rounded MT Bold" pitchFamily="34" charset="0"/>
              </a:rPr>
              <a:t>Caterini</a:t>
            </a:r>
            <a:r>
              <a:rPr lang="en-US" dirty="0" smtClean="0">
                <a:solidFill>
                  <a:srgbClr val="0070C0"/>
                </a:solidFill>
                <a:latin typeface="Arial Rounded MT Bold" pitchFamily="34" charset="0"/>
              </a:rPr>
              <a:t>, Anglophone West School District, 1135 Prospect Street, Fredericton, NB  E3B-3B9</a:t>
            </a:r>
          </a:p>
          <a:p>
            <a:pPr marL="349250" lvl="1" indent="0">
              <a:buNone/>
            </a:pPr>
            <a:r>
              <a:rPr lang="en-US" dirty="0" smtClean="0">
                <a:solidFill>
                  <a:srgbClr val="0070C0"/>
                </a:solidFill>
                <a:latin typeface="Arial Rounded MT Bold" pitchFamily="34" charset="0"/>
              </a:rPr>
              <a:t>  </a:t>
            </a:r>
          </a:p>
        </p:txBody>
      </p:sp>
      <p:sp>
        <p:nvSpPr>
          <p:cNvPr id="6" name="Left-Up Arrow 5"/>
          <p:cNvSpPr/>
          <p:nvPr/>
        </p:nvSpPr>
        <p:spPr>
          <a:xfrm rot="5400000">
            <a:off x="628822" y="1503391"/>
            <a:ext cx="394530" cy="27681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October 8 , 2015 </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2000" smtClean="0"/>
              <a:pPr/>
              <a:t>54</a:t>
            </a:fld>
            <a:endParaRPr lang="en-US" sz="2000" dirty="0"/>
          </a:p>
        </p:txBody>
      </p:sp>
    </p:spTree>
    <p:extLst>
      <p:ext uri="{BB962C8B-B14F-4D97-AF65-F5344CB8AC3E}">
        <p14:creationId xmlns:p14="http://schemas.microsoft.com/office/powerpoint/2010/main" val="1005463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40491"/>
            <a:ext cx="8042276" cy="1336956"/>
          </a:xfrm>
        </p:spPr>
        <p:txBody>
          <a:bodyPr/>
          <a:lstStyle/>
          <a:p>
            <a:r>
              <a:rPr lang="en-US" dirty="0" smtClean="0"/>
              <a:t/>
            </a:r>
            <a:br>
              <a:rPr lang="en-US" dirty="0" smtClean="0"/>
            </a:br>
            <a:r>
              <a:rPr lang="en-US" b="1" dirty="0" smtClean="0">
                <a:solidFill>
                  <a:schemeClr val="tx2">
                    <a:lumMod val="75000"/>
                    <a:lumOff val="25000"/>
                  </a:schemeClr>
                </a:solidFill>
                <a:latin typeface="Arial Rounded MT Bold" pitchFamily="34" charset="0"/>
              </a:rPr>
              <a:t>Questions and Answers</a:t>
            </a:r>
            <a:endParaRPr lang="en-US" b="1" dirty="0">
              <a:solidFill>
                <a:schemeClr val="tx2">
                  <a:lumMod val="75000"/>
                  <a:lumOff val="25000"/>
                </a:schemeClr>
              </a:solidFill>
              <a:latin typeface="Arial Rounded MT Bold" pitchFamily="34" charset="0"/>
            </a:endParaRPr>
          </a:p>
        </p:txBody>
      </p:sp>
      <p:sp>
        <p:nvSpPr>
          <p:cNvPr id="7" name="Footer Placeholder 6"/>
          <p:cNvSpPr>
            <a:spLocks noGrp="1"/>
          </p:cNvSpPr>
          <p:nvPr>
            <p:ph type="ftr" sz="quarter" idx="11"/>
          </p:nvPr>
        </p:nvSpPr>
        <p:spPr/>
        <p:txBody>
          <a:bodyPr/>
          <a:lstStyle/>
          <a:p>
            <a:r>
              <a:rPr lang="en-US" smtClean="0"/>
              <a:t>October 8 , 2015 </a:t>
            </a:r>
            <a:endParaRPr lang="en-US" dirty="0"/>
          </a:p>
        </p:txBody>
      </p:sp>
      <p:pic>
        <p:nvPicPr>
          <p:cNvPr id="5" name="Picture 4"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746760"/>
            <a:ext cx="8031637" cy="14937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2000" smtClean="0"/>
              <a:pPr/>
              <a:t>55</a:t>
            </a:fld>
            <a:endParaRPr lang="en-US" sz="2000" dirty="0"/>
          </a:p>
        </p:txBody>
      </p:sp>
    </p:spTree>
    <p:extLst>
      <p:ext uri="{BB962C8B-B14F-4D97-AF65-F5344CB8AC3E}">
        <p14:creationId xmlns:p14="http://schemas.microsoft.com/office/powerpoint/2010/main" val="1314175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85969"/>
            <a:ext cx="8042276" cy="1336956"/>
          </a:xfrm>
        </p:spPr>
        <p:txBody>
          <a:bodyPr/>
          <a:lstStyle/>
          <a:p>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solidFill>
                  <a:schemeClr val="tx2">
                    <a:lumMod val="75000"/>
                    <a:lumOff val="25000"/>
                  </a:schemeClr>
                </a:solidFill>
                <a:latin typeface="Arial Rounded MT Bold" pitchFamily="34" charset="0"/>
                <a:cs typeface="Baskerville"/>
              </a:rPr>
              <a:t>Thank you for coming!</a:t>
            </a:r>
            <a:endParaRPr lang="en-US" b="1" dirty="0">
              <a:solidFill>
                <a:schemeClr val="tx2">
                  <a:lumMod val="75000"/>
                  <a:lumOff val="25000"/>
                </a:schemeClr>
              </a:solidFill>
              <a:latin typeface="Arial Rounded MT Bold" pitchFamily="34" charset="0"/>
              <a:cs typeface="Baskerville"/>
            </a:endParaRPr>
          </a:p>
        </p:txBody>
      </p:sp>
      <p:pic>
        <p:nvPicPr>
          <p:cNvPr id="3" name="Picture 2"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2686639"/>
            <a:ext cx="8031637" cy="165911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smtClean="0"/>
              <a:t>October 8 , 2015 </a:t>
            </a:r>
            <a:endParaRPr lang="en-US"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47006" y="3494570"/>
            <a:ext cx="5664899" cy="291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F5CE407-6216-4202-80E4-A30DC2F709B2}" type="slidenum">
              <a:rPr lang="en-US" sz="2000" smtClean="0"/>
              <a:pPr/>
              <a:t>56</a:t>
            </a:fld>
            <a:endParaRPr lang="en-US" sz="2000" dirty="0"/>
          </a:p>
        </p:txBody>
      </p:sp>
    </p:spTree>
    <p:extLst>
      <p:ext uri="{BB962C8B-B14F-4D97-AF65-F5344CB8AC3E}">
        <p14:creationId xmlns:p14="http://schemas.microsoft.com/office/powerpoint/2010/main" val="1521288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Enrolment By Grade Level: </a:t>
            </a:r>
            <a:r>
              <a:rPr lang="en-US" dirty="0" err="1" smtClean="0"/>
              <a:t>McAdam</a:t>
            </a:r>
            <a:r>
              <a:rPr lang="en-US" dirty="0" smtClean="0"/>
              <a:t> Elementary School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335281"/>
              </p:ext>
            </p:extLst>
          </p:nvPr>
        </p:nvGraphicFramePr>
        <p:xfrm>
          <a:off x="895736" y="1782147"/>
          <a:ext cx="7695814" cy="3865952"/>
        </p:xfrm>
        <a:graphic>
          <a:graphicData uri="http://schemas.openxmlformats.org/drawingml/2006/table">
            <a:tbl>
              <a:tblPr>
                <a:tableStyleId>{5C22544A-7EE6-4342-B048-85BDC9FD1C3A}</a:tableStyleId>
              </a:tblPr>
              <a:tblGrid>
                <a:gridCol w="1006212"/>
                <a:gridCol w="818613"/>
                <a:gridCol w="818613"/>
                <a:gridCol w="818613"/>
                <a:gridCol w="818613"/>
                <a:gridCol w="818613"/>
                <a:gridCol w="818613"/>
                <a:gridCol w="818613"/>
                <a:gridCol w="959311"/>
              </a:tblGrid>
              <a:tr h="1128352">
                <a:tc>
                  <a:txBody>
                    <a:bodyPr/>
                    <a:lstStyle/>
                    <a:p>
                      <a:pPr algn="l" fontAlgn="b"/>
                      <a:r>
                        <a:rPr lang="en-US" sz="1800" u="none" strike="noStrike" dirty="0">
                          <a:effectLst/>
                        </a:rPr>
                        <a:t> </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2008</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2009</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2010</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2011</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2012</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2013</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2014</a:t>
                      </a:r>
                      <a:endParaRPr lang="en-US" sz="16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2015 Projected</a:t>
                      </a:r>
                      <a:endParaRPr lang="en-US" sz="1600" b="1" i="0" u="none" strike="noStrike" dirty="0">
                        <a:solidFill>
                          <a:srgbClr val="000000"/>
                        </a:solidFill>
                        <a:effectLst/>
                        <a:latin typeface="Arial" panose="020B0604020202020204" pitchFamily="34" charset="0"/>
                      </a:endParaRPr>
                    </a:p>
                  </a:txBody>
                  <a:tcPr marL="9525" marR="9525" marT="9525" marB="0" anchor="b"/>
                </a:tc>
              </a:tr>
              <a:tr h="433982">
                <a:tc>
                  <a:txBody>
                    <a:bodyPr/>
                    <a:lstStyle/>
                    <a:p>
                      <a:pPr algn="l" fontAlgn="b"/>
                      <a:r>
                        <a:rPr lang="en-US" sz="1800" u="none" strike="noStrike" dirty="0">
                          <a:effectLst/>
                        </a:rPr>
                        <a:t>K</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u="none" strike="noStrike" dirty="0">
                          <a:effectLst/>
                        </a:rPr>
                        <a:t>11</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5">
                        <a:lumMod val="75000"/>
                      </a:schemeClr>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6"/>
                    </a:solidFill>
                  </a:tcPr>
                </a:tc>
                <a:tc>
                  <a:txBody>
                    <a:bodyPr/>
                    <a:lstStyle/>
                    <a:p>
                      <a:pPr algn="ctr" fontAlgn="b"/>
                      <a:r>
                        <a:rPr lang="en-US" sz="1600" u="none" strike="noStrike">
                          <a:effectLst/>
                        </a:rPr>
                        <a:t>18</a:t>
                      </a:r>
                      <a:endParaRPr lang="en-US" sz="1600" b="0" i="0" u="none" strike="noStrike">
                        <a:solidFill>
                          <a:srgbClr val="000000"/>
                        </a:solidFill>
                        <a:effectLst/>
                        <a:latin typeface="Arial" panose="020B0604020202020204" pitchFamily="34" charset="0"/>
                      </a:endParaRPr>
                    </a:p>
                  </a:txBody>
                  <a:tcPr marL="9525" marR="9525" marT="9525" marB="0" anchor="b"/>
                </a:tc>
              </a:tr>
              <a:tr h="433982">
                <a:tc>
                  <a:txBody>
                    <a:bodyPr/>
                    <a:lstStyle/>
                    <a:p>
                      <a:pPr algn="l" fontAlgn="b"/>
                      <a:r>
                        <a:rPr lang="en-US" sz="1800" u="none" strike="noStrike">
                          <a:effectLst/>
                        </a:rPr>
                        <a:t>1</a:t>
                      </a:r>
                      <a:endParaRPr lang="en-US" sz="18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tx2">
                        <a:lumMod val="50000"/>
                        <a:lumOff val="50000"/>
                      </a:schemeClr>
                    </a:solidFill>
                  </a:tcPr>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9</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5">
                        <a:lumMod val="75000"/>
                      </a:schemeClr>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6"/>
                    </a:solidFill>
                  </a:tcPr>
                </a:tc>
              </a:tr>
              <a:tr h="433982">
                <a:tc>
                  <a:txBody>
                    <a:bodyPr/>
                    <a:lstStyle/>
                    <a:p>
                      <a:pPr algn="l" fontAlgn="b"/>
                      <a:r>
                        <a:rPr lang="en-US" sz="1800" u="none" strike="noStrike">
                          <a:effectLst/>
                        </a:rPr>
                        <a:t>2</a:t>
                      </a:r>
                      <a:endParaRPr lang="en-US" sz="18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tx2">
                        <a:lumMod val="50000"/>
                        <a:lumOff val="50000"/>
                      </a:schemeClr>
                    </a:solidFill>
                  </a:tcPr>
                </a:tc>
                <a:tc>
                  <a:txBody>
                    <a:bodyPr/>
                    <a:lstStyle/>
                    <a:p>
                      <a:pPr algn="ctr" fontAlgn="b"/>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7</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ctr" fontAlgn="b"/>
                      <a:r>
                        <a:rPr lang="en-US" sz="1600" u="none" strike="noStrike" dirty="0">
                          <a:effectLst/>
                        </a:rPr>
                        <a:t>9</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5">
                        <a:lumMod val="75000"/>
                      </a:schemeClr>
                    </a:solidFill>
                  </a:tcPr>
                </a:tc>
              </a:tr>
              <a:tr h="433982">
                <a:tc>
                  <a:txBody>
                    <a:bodyPr/>
                    <a:lstStyle/>
                    <a:p>
                      <a:pPr algn="l" fontAlgn="b"/>
                      <a:r>
                        <a:rPr lang="en-US" sz="1800" u="none" strike="noStrike">
                          <a:effectLst/>
                        </a:rPr>
                        <a:t>3</a:t>
                      </a:r>
                      <a:endParaRPr lang="en-US" sz="18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7030A0"/>
                    </a:solidFill>
                  </a:tcPr>
                </a:tc>
                <a:tc>
                  <a:txBody>
                    <a:bodyPr/>
                    <a:lstStyle/>
                    <a:p>
                      <a:pPr algn="ctr" fontAlgn="b"/>
                      <a:r>
                        <a:rPr lang="en-US" sz="1600" u="none" strike="noStrike" dirty="0">
                          <a:effectLst/>
                        </a:rPr>
                        <a:t>18</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tx2">
                        <a:lumMod val="50000"/>
                        <a:lumOff val="50000"/>
                      </a:schemeClr>
                    </a:solidFill>
                  </a:tcPr>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600" u="none" strike="noStrike" dirty="0">
                          <a:effectLst/>
                        </a:rPr>
                        <a:t>10</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r>
              <a:tr h="433982">
                <a:tc>
                  <a:txBody>
                    <a:bodyPr/>
                    <a:lstStyle/>
                    <a:p>
                      <a:pPr algn="l" fontAlgn="b"/>
                      <a:r>
                        <a:rPr lang="en-US" sz="1800" u="none" strike="noStrike">
                          <a:effectLst/>
                        </a:rPr>
                        <a:t>4</a:t>
                      </a:r>
                      <a:endParaRPr lang="en-US" sz="18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7030A0"/>
                    </a:solidFill>
                  </a:tcPr>
                </a:tc>
                <a:tc>
                  <a:txBody>
                    <a:bodyPr/>
                    <a:lstStyle/>
                    <a:p>
                      <a:pPr algn="ctr" fontAlgn="b"/>
                      <a:r>
                        <a:rPr lang="en-US" sz="1600" u="none" strike="noStrike" dirty="0">
                          <a:effectLst/>
                        </a:rPr>
                        <a:t>18</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600" u="none" strike="noStrike" dirty="0">
                          <a:effectLst/>
                        </a:rPr>
                        <a:t>16</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tx2">
                        <a:lumMod val="50000"/>
                        <a:lumOff val="50000"/>
                      </a:schemeClr>
                    </a:solidFill>
                  </a:tcPr>
                </a:tc>
                <a:tc>
                  <a:txBody>
                    <a:bodyPr/>
                    <a:lstStyle/>
                    <a:p>
                      <a:pPr algn="ct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600" u="none" strike="noStrike" dirty="0">
                          <a:effectLst/>
                        </a:rPr>
                        <a:t>8</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r>
              <a:tr h="216991">
                <a:tc>
                  <a:txBody>
                    <a:bodyPr/>
                    <a:lstStyle/>
                    <a:p>
                      <a:pPr algn="l" fontAlgn="b"/>
                      <a:r>
                        <a:rPr lang="en-US" sz="1800" u="none" strike="noStrike" dirty="0">
                          <a:effectLst/>
                        </a:rPr>
                        <a:t>5</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19</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7030A0"/>
                    </a:solidFill>
                  </a:tcPr>
                </a:tc>
                <a:tc>
                  <a:txBody>
                    <a:bodyPr/>
                    <a:lstStyle/>
                    <a:p>
                      <a:pPr algn="ctr" fontAlgn="b"/>
                      <a:r>
                        <a:rPr lang="en-US" sz="1600" u="none" strike="noStrike" dirty="0">
                          <a:effectLst/>
                        </a:rPr>
                        <a:t>17</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600" u="none" strike="noStrike" dirty="0">
                          <a:effectLst/>
                        </a:rPr>
                        <a:t>15</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tx2">
                        <a:lumMod val="50000"/>
                        <a:lumOff val="50000"/>
                      </a:schemeClr>
                    </a:solidFill>
                  </a:tcPr>
                </a:tc>
                <a:tc>
                  <a:txBody>
                    <a:bodyPr/>
                    <a:lstStyle/>
                    <a:p>
                      <a:pPr algn="ctr" fontAlgn="b"/>
                      <a:r>
                        <a:rPr lang="en-US" sz="1600" u="none" strike="noStrike" dirty="0">
                          <a:effectLst/>
                        </a:rPr>
                        <a:t>13</a:t>
                      </a:r>
                      <a:endParaRPr lang="en-US" sz="16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600" u="none" strike="noStrike" dirty="0">
                          <a:effectLst/>
                        </a:rPr>
                        <a:t>9</a:t>
                      </a:r>
                      <a:endParaRPr lang="en-US" sz="16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r>
              <a:tr h="216991">
                <a:tc>
                  <a:txBody>
                    <a:bodyPr/>
                    <a:lstStyle/>
                    <a:p>
                      <a:pPr algn="l" fontAlgn="b"/>
                      <a:r>
                        <a:rPr lang="en-US" sz="1800" b="1" i="0" u="none" strike="noStrike" dirty="0" smtClean="0">
                          <a:solidFill>
                            <a:srgbClr val="000000"/>
                          </a:solidFill>
                          <a:effectLst/>
                          <a:latin typeface="Arial" panose="020B0604020202020204" pitchFamily="34" charset="0"/>
                        </a:rPr>
                        <a:t>Total</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Arial" panose="020B0604020202020204" pitchFamily="34" charset="0"/>
                        </a:rPr>
                        <a:t>91</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87</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87</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80</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72</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71</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panose="020F0502020204030204" pitchFamily="34" charset="0"/>
                        </a:rPr>
                        <a:t>64</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Arial" panose="020B0604020202020204" pitchFamily="34" charset="0"/>
                        </a:rPr>
                        <a:t>64</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8" name="Slide Number Placeholder 7"/>
          <p:cNvSpPr>
            <a:spLocks noGrp="1"/>
          </p:cNvSpPr>
          <p:nvPr>
            <p:ph type="sldNum" sz="quarter" idx="12"/>
          </p:nvPr>
        </p:nvSpPr>
        <p:spPr/>
        <p:txBody>
          <a:bodyPr/>
          <a:lstStyle/>
          <a:p>
            <a:fld id="{7F5CE407-6216-4202-80E4-A30DC2F709B2}" type="slidenum">
              <a:rPr lang="en-US" sz="2000" smtClean="0"/>
              <a:pPr/>
              <a:t>6</a:t>
            </a:fld>
            <a:endParaRPr lang="en-US" sz="2000" dirty="0"/>
          </a:p>
        </p:txBody>
      </p:sp>
    </p:spTree>
    <p:extLst>
      <p:ext uri="{BB962C8B-B14F-4D97-AF65-F5344CB8AC3E}">
        <p14:creationId xmlns:p14="http://schemas.microsoft.com/office/powerpoint/2010/main" val="142258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Projected </a:t>
            </a:r>
            <a:r>
              <a:rPr lang="en-US" sz="3200" dirty="0" smtClean="0"/>
              <a:t>Enrolment </a:t>
            </a:r>
            <a:r>
              <a:rPr lang="en-US" sz="3200" dirty="0" err="1"/>
              <a:t>McAdam</a:t>
            </a:r>
            <a:r>
              <a:rPr lang="en-US" sz="3200" dirty="0"/>
              <a:t> Elementary</a:t>
            </a:r>
            <a:br>
              <a:rPr lang="en-US" sz="3200" dirty="0"/>
            </a:br>
            <a:endParaRPr lang="en-US" sz="3200" dirty="0"/>
          </a:p>
        </p:txBody>
      </p:sp>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8" name="Slide Number Placeholder 7"/>
          <p:cNvSpPr>
            <a:spLocks noGrp="1"/>
          </p:cNvSpPr>
          <p:nvPr>
            <p:ph type="sldNum" sz="quarter" idx="12"/>
          </p:nvPr>
        </p:nvSpPr>
        <p:spPr/>
        <p:txBody>
          <a:bodyPr/>
          <a:lstStyle/>
          <a:p>
            <a:fld id="{7F5CE407-6216-4202-80E4-A30DC2F709B2}" type="slidenum">
              <a:rPr lang="en-US" sz="2000" smtClean="0"/>
              <a:pPr/>
              <a:t>7</a:t>
            </a:fld>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0866500"/>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776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lumOff val="25000"/>
                  </a:schemeClr>
                </a:solidFill>
                <a:latin typeface="Arial Rounded MT Bold" pitchFamily="34" charset="0"/>
              </a:rPr>
              <a:t>Functional Capacity</a:t>
            </a:r>
            <a:endParaRPr lang="en-CA" b="1" dirty="0">
              <a:solidFill>
                <a:schemeClr val="tx2">
                  <a:lumMod val="75000"/>
                  <a:lumOff val="25000"/>
                </a:schemeClr>
              </a:solidFill>
              <a:latin typeface="Arial Rounded MT Bol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0820847"/>
              </p:ext>
            </p:extLst>
          </p:nvPr>
        </p:nvGraphicFramePr>
        <p:xfrm>
          <a:off x="264458" y="1600200"/>
          <a:ext cx="8624048" cy="3916680"/>
        </p:xfrm>
        <a:graphic>
          <a:graphicData uri="http://schemas.openxmlformats.org/drawingml/2006/table">
            <a:tbl>
              <a:tblPr firstRow="1" bandRow="1">
                <a:tableStyleId>{5C22544A-7EE6-4342-B048-85BDC9FD1C3A}</a:tableStyleId>
              </a:tblPr>
              <a:tblGrid>
                <a:gridCol w="2219662"/>
                <a:gridCol w="1356360"/>
                <a:gridCol w="1356360"/>
                <a:gridCol w="1402080"/>
                <a:gridCol w="1097280"/>
                <a:gridCol w="1192306"/>
              </a:tblGrid>
              <a:tr h="1958340">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Functional Capacity Data</a:t>
                      </a:r>
                      <a:endParaRPr lang="en-CA" sz="1600" dirty="0">
                        <a:latin typeface="Arial Rounded MT Bold" pitchFamily="34" charset="0"/>
                      </a:endParaRPr>
                    </a:p>
                  </a:txBody>
                  <a:tcPr/>
                </a:tc>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Student </a:t>
                      </a:r>
                    </a:p>
                    <a:p>
                      <a:pPr algn="ctr"/>
                      <a:r>
                        <a:rPr lang="en-US" sz="1600" dirty="0" smtClean="0">
                          <a:latin typeface="Arial Rounded MT Bold" pitchFamily="34" charset="0"/>
                        </a:rPr>
                        <a:t>Enrollment</a:t>
                      </a:r>
                      <a:endParaRPr lang="en-CA" sz="1600" dirty="0">
                        <a:latin typeface="Arial Rounded MT Bold" pitchFamily="34" charset="0"/>
                      </a:endParaRPr>
                    </a:p>
                  </a:txBody>
                  <a:tcPr/>
                </a:tc>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Number of Classrooms</a:t>
                      </a:r>
                      <a:endParaRPr lang="en-CA" sz="1600" dirty="0">
                        <a:latin typeface="Arial Rounded MT Bold" pitchFamily="34" charset="0"/>
                      </a:endParaRPr>
                    </a:p>
                  </a:txBody>
                  <a:tcPr/>
                </a:tc>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Classrooms in Use</a:t>
                      </a:r>
                      <a:endParaRPr lang="en-CA" sz="1600" dirty="0">
                        <a:latin typeface="Arial Rounded MT Bold" pitchFamily="34" charset="0"/>
                      </a:endParaRPr>
                    </a:p>
                  </a:txBody>
                  <a:tcPr/>
                </a:tc>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School Capacity</a:t>
                      </a:r>
                      <a:endParaRPr lang="en-CA" sz="1600" dirty="0">
                        <a:latin typeface="Arial Rounded MT Bold" pitchFamily="34" charset="0"/>
                      </a:endParaRPr>
                    </a:p>
                  </a:txBody>
                  <a:tcPr/>
                </a:tc>
                <a:tc>
                  <a:txBody>
                    <a:bodyPr/>
                    <a:lstStyle/>
                    <a:p>
                      <a:pPr algn="ctr"/>
                      <a:endParaRPr lang="en-US" sz="1600" dirty="0" smtClean="0">
                        <a:latin typeface="Arial Rounded MT Bold" pitchFamily="34" charset="0"/>
                      </a:endParaRPr>
                    </a:p>
                    <a:p>
                      <a:pPr algn="ctr"/>
                      <a:endParaRPr lang="en-US" sz="1600" dirty="0" smtClean="0">
                        <a:latin typeface="Arial Rounded MT Bold" pitchFamily="34" charset="0"/>
                      </a:endParaRPr>
                    </a:p>
                    <a:p>
                      <a:pPr algn="ctr"/>
                      <a:r>
                        <a:rPr lang="en-US" sz="1600" dirty="0" smtClean="0">
                          <a:latin typeface="Arial Rounded MT Bold" pitchFamily="34" charset="0"/>
                        </a:rPr>
                        <a:t>Capacity Rating</a:t>
                      </a:r>
                      <a:endParaRPr lang="en-CA" sz="1600" dirty="0">
                        <a:latin typeface="Arial Rounded MT Bold" pitchFamily="34" charset="0"/>
                      </a:endParaRPr>
                    </a:p>
                  </a:txBody>
                  <a:tcPr/>
                </a:tc>
              </a:tr>
              <a:tr h="1958340">
                <a:tc>
                  <a:txBody>
                    <a:bodyPr/>
                    <a:lstStyle/>
                    <a:p>
                      <a:pPr algn="ctr"/>
                      <a:endParaRPr lang="en-US" b="1" dirty="0" smtClean="0">
                        <a:solidFill>
                          <a:schemeClr val="tx2">
                            <a:lumMod val="75000"/>
                            <a:lumOff val="25000"/>
                          </a:schemeClr>
                        </a:solidFill>
                        <a:latin typeface="Arial Rounded MT Bold" pitchFamily="34" charset="0"/>
                      </a:endParaRPr>
                    </a:p>
                    <a:p>
                      <a:pPr algn="ctr"/>
                      <a:endParaRPr lang="en-US" b="1" dirty="0" smtClean="0">
                        <a:solidFill>
                          <a:schemeClr val="tx2">
                            <a:lumMod val="75000"/>
                            <a:lumOff val="25000"/>
                          </a:schemeClr>
                        </a:solidFill>
                        <a:latin typeface="Arial Rounded MT Bold" pitchFamily="34" charset="0"/>
                      </a:endParaRPr>
                    </a:p>
                    <a:p>
                      <a:pPr algn="ctr"/>
                      <a:r>
                        <a:rPr lang="en-US" b="1" dirty="0" smtClean="0">
                          <a:solidFill>
                            <a:schemeClr val="tx2">
                              <a:lumMod val="75000"/>
                              <a:lumOff val="25000"/>
                            </a:schemeClr>
                          </a:solidFill>
                          <a:latin typeface="Arial Rounded MT Bold" pitchFamily="34" charset="0"/>
                        </a:rPr>
                        <a:t>Based on 24 Students per class</a:t>
                      </a:r>
                      <a:endParaRPr lang="en-CA" b="1" dirty="0">
                        <a:solidFill>
                          <a:schemeClr val="tx2">
                            <a:lumMod val="75000"/>
                            <a:lumOff val="25000"/>
                          </a:schemeClr>
                        </a:solidFill>
                        <a:latin typeface="Arial Rounded MT Bold" pitchFamily="34" charset="0"/>
                      </a:endParaRPr>
                    </a:p>
                  </a:txBody>
                  <a:tcPr/>
                </a:tc>
                <a:tc>
                  <a:txBody>
                    <a:bodyPr/>
                    <a:lstStyle/>
                    <a:p>
                      <a:pPr algn="ctr"/>
                      <a:r>
                        <a:rPr lang="en-CA" b="1" dirty="0" smtClean="0">
                          <a:solidFill>
                            <a:schemeClr val="tx2">
                              <a:lumMod val="75000"/>
                              <a:lumOff val="25000"/>
                            </a:schemeClr>
                          </a:solidFill>
                          <a:latin typeface="Arial Rounded MT Bold" pitchFamily="34" charset="0"/>
                        </a:rPr>
                        <a:t>64</a:t>
                      </a:r>
                      <a:endParaRPr lang="en-CA" b="1" dirty="0">
                        <a:solidFill>
                          <a:schemeClr val="tx2">
                            <a:lumMod val="75000"/>
                            <a:lumOff val="25000"/>
                          </a:schemeClr>
                        </a:solidFill>
                        <a:latin typeface="Arial Rounded MT Bold" pitchFamily="34" charset="0"/>
                      </a:endParaRPr>
                    </a:p>
                  </a:txBody>
                  <a:tcPr/>
                </a:tc>
                <a:tc>
                  <a:txBody>
                    <a:bodyPr/>
                    <a:lstStyle/>
                    <a:p>
                      <a:pPr algn="ctr"/>
                      <a:r>
                        <a:rPr lang="en-CA" b="1" dirty="0" smtClean="0">
                          <a:solidFill>
                            <a:schemeClr val="tx2">
                              <a:lumMod val="75000"/>
                              <a:lumOff val="25000"/>
                            </a:schemeClr>
                          </a:solidFill>
                          <a:latin typeface="Arial Rounded MT Bold" pitchFamily="34" charset="0"/>
                        </a:rPr>
                        <a:t>8</a:t>
                      </a:r>
                      <a:endParaRPr lang="en-CA" b="1" dirty="0">
                        <a:solidFill>
                          <a:schemeClr val="tx2">
                            <a:lumMod val="75000"/>
                            <a:lumOff val="25000"/>
                          </a:schemeClr>
                        </a:solidFill>
                        <a:latin typeface="Arial Rounded MT Bold" pitchFamily="34" charset="0"/>
                      </a:endParaRPr>
                    </a:p>
                  </a:txBody>
                  <a:tcPr/>
                </a:tc>
                <a:tc>
                  <a:txBody>
                    <a:bodyPr/>
                    <a:lstStyle/>
                    <a:p>
                      <a:pPr algn="ctr"/>
                      <a:r>
                        <a:rPr lang="en-CA" b="1" dirty="0" smtClean="0">
                          <a:solidFill>
                            <a:schemeClr val="tx2">
                              <a:lumMod val="75000"/>
                              <a:lumOff val="25000"/>
                            </a:schemeClr>
                          </a:solidFill>
                          <a:latin typeface="Arial Rounded MT Bold" pitchFamily="34" charset="0"/>
                        </a:rPr>
                        <a:t>5</a:t>
                      </a:r>
                      <a:endParaRPr lang="en-CA" b="1" dirty="0">
                        <a:solidFill>
                          <a:schemeClr val="tx2">
                            <a:lumMod val="75000"/>
                            <a:lumOff val="25000"/>
                          </a:schemeClr>
                        </a:solidFill>
                        <a:latin typeface="Arial Rounded MT Bold" pitchFamily="34" charset="0"/>
                      </a:endParaRPr>
                    </a:p>
                  </a:txBody>
                  <a:tcPr/>
                </a:tc>
                <a:tc>
                  <a:txBody>
                    <a:bodyPr/>
                    <a:lstStyle/>
                    <a:p>
                      <a:pPr algn="ctr"/>
                      <a:r>
                        <a:rPr lang="en-CA" b="1" dirty="0" smtClean="0">
                          <a:solidFill>
                            <a:schemeClr val="tx2">
                              <a:lumMod val="75000"/>
                              <a:lumOff val="25000"/>
                            </a:schemeClr>
                          </a:solidFill>
                          <a:latin typeface="Arial Rounded MT Bold" pitchFamily="34" charset="0"/>
                        </a:rPr>
                        <a:t>192</a:t>
                      </a:r>
                      <a:endParaRPr lang="en-CA" b="1" dirty="0">
                        <a:solidFill>
                          <a:schemeClr val="tx2">
                            <a:lumMod val="75000"/>
                            <a:lumOff val="25000"/>
                          </a:schemeClr>
                        </a:solidFill>
                        <a:latin typeface="Arial Rounded MT Bold" pitchFamily="34" charset="0"/>
                      </a:endParaRPr>
                    </a:p>
                  </a:txBody>
                  <a:tcPr/>
                </a:tc>
                <a:tc>
                  <a:txBody>
                    <a:bodyPr/>
                    <a:lstStyle/>
                    <a:p>
                      <a:pPr algn="ctr"/>
                      <a:r>
                        <a:rPr lang="en-CA" b="1" dirty="0" smtClean="0">
                          <a:solidFill>
                            <a:schemeClr val="tx2">
                              <a:lumMod val="75000"/>
                              <a:lumOff val="25000"/>
                            </a:schemeClr>
                          </a:solidFill>
                          <a:latin typeface="Arial Rounded MT Bold" pitchFamily="34" charset="0"/>
                        </a:rPr>
                        <a:t>33.3%</a:t>
                      </a:r>
                      <a:endParaRPr lang="en-CA" b="1" dirty="0">
                        <a:solidFill>
                          <a:schemeClr val="tx2">
                            <a:lumMod val="75000"/>
                            <a:lumOff val="25000"/>
                          </a:schemeClr>
                        </a:solidFill>
                        <a:latin typeface="Arial Rounded MT Bold" pitchFamily="34" charset="0"/>
                      </a:endParaRPr>
                    </a:p>
                  </a:txBody>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8</a:t>
            </a:fld>
            <a:endParaRPr lang="en-US" sz="2000" dirty="0"/>
          </a:p>
        </p:txBody>
      </p:sp>
    </p:spTree>
    <p:extLst>
      <p:ext uri="{BB962C8B-B14F-4D97-AF65-F5344CB8AC3E}">
        <p14:creationId xmlns:p14="http://schemas.microsoft.com/office/powerpoint/2010/main" val="281291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721" y="0"/>
            <a:ext cx="8042276" cy="1025538"/>
          </a:xfrm>
        </p:spPr>
        <p:txBody>
          <a:bodyPr/>
          <a:lstStyle/>
          <a:p>
            <a:r>
              <a:rPr lang="en-US" sz="2400" b="1" dirty="0" smtClean="0">
                <a:solidFill>
                  <a:schemeClr val="tx2">
                    <a:lumMod val="75000"/>
                    <a:lumOff val="25000"/>
                  </a:schemeClr>
                </a:solidFill>
              </a:rPr>
              <a:t>Quality of Education Programs and Services</a:t>
            </a:r>
            <a:r>
              <a:rPr lang="en-US" sz="2800" dirty="0" smtClean="0"/>
              <a:t/>
            </a:r>
            <a:br>
              <a:rPr lang="en-US" sz="2800" dirty="0" smtClean="0"/>
            </a:br>
            <a:endParaRPr lang="en-US" sz="2000" dirty="0">
              <a:solidFill>
                <a:schemeClr val="tx2"/>
              </a:solidFill>
            </a:endParaRPr>
          </a:p>
        </p:txBody>
      </p:sp>
      <p:sp>
        <p:nvSpPr>
          <p:cNvPr id="9" name="Text Placeholder 8"/>
          <p:cNvSpPr>
            <a:spLocks noGrp="1"/>
          </p:cNvSpPr>
          <p:nvPr>
            <p:ph type="body" idx="1"/>
          </p:nvPr>
        </p:nvSpPr>
        <p:spPr>
          <a:xfrm>
            <a:off x="558904" y="1240973"/>
            <a:ext cx="3840480" cy="895738"/>
          </a:xfrm>
        </p:spPr>
        <p:txBody>
          <a:bodyPr/>
          <a:lstStyle/>
          <a:p>
            <a:endParaRPr lang="en-US" sz="1600" dirty="0" smtClean="0">
              <a:solidFill>
                <a:schemeClr val="tx2"/>
              </a:solidFill>
            </a:endParaRPr>
          </a:p>
          <a:p>
            <a:endParaRPr lang="en-US" sz="1600" dirty="0">
              <a:solidFill>
                <a:schemeClr val="tx2"/>
              </a:solidFill>
            </a:endParaRPr>
          </a:p>
          <a:p>
            <a:pPr algn="l"/>
            <a:r>
              <a:rPr lang="en-US" sz="1400" dirty="0" smtClean="0">
                <a:solidFill>
                  <a:schemeClr val="tx2"/>
                </a:solidFill>
              </a:rPr>
              <a:t> </a:t>
            </a:r>
            <a:endParaRPr lang="en-US" sz="1400" dirty="0">
              <a:solidFill>
                <a:schemeClr val="tx2"/>
              </a:solidFill>
            </a:endParaRPr>
          </a:p>
          <a:p>
            <a:endParaRPr lang="en-US" sz="2800" dirty="0"/>
          </a:p>
          <a:p>
            <a:endParaRPr lang="en-US" sz="2800" dirty="0" smtClean="0"/>
          </a:p>
          <a:p>
            <a:r>
              <a:rPr lang="en-US" sz="2800" dirty="0" smtClean="0">
                <a:solidFill>
                  <a:schemeClr val="tx2">
                    <a:lumMod val="75000"/>
                    <a:lumOff val="25000"/>
                  </a:schemeClr>
                </a:solidFill>
              </a:rPr>
              <a:t>Educational </a:t>
            </a:r>
            <a:r>
              <a:rPr lang="en-US" sz="2800" dirty="0">
                <a:solidFill>
                  <a:schemeClr val="tx2">
                    <a:lumMod val="75000"/>
                    <a:lumOff val="25000"/>
                  </a:schemeClr>
                </a:solidFill>
              </a:rPr>
              <a:t>Staff</a:t>
            </a:r>
          </a:p>
          <a:p>
            <a:pPr algn="l"/>
            <a:endParaRPr lang="en-US" sz="1400" dirty="0" smtClean="0">
              <a:solidFill>
                <a:schemeClr val="tx2"/>
              </a:solidFill>
            </a:endParaRPr>
          </a:p>
          <a:p>
            <a:pPr algn="l"/>
            <a:r>
              <a:rPr lang="en-US" sz="1200" dirty="0" smtClean="0">
                <a:solidFill>
                  <a:schemeClr val="tx1"/>
                </a:solidFill>
              </a:rPr>
              <a:t>The provincial staffing formula calls for:</a:t>
            </a:r>
            <a:endParaRPr lang="en-US" sz="1200" dirty="0">
              <a:solidFill>
                <a:schemeClr val="tx1"/>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75712155"/>
              </p:ext>
            </p:extLst>
          </p:nvPr>
        </p:nvGraphicFramePr>
        <p:xfrm>
          <a:off x="549274" y="2136711"/>
          <a:ext cx="3839691" cy="4042235"/>
        </p:xfrm>
        <a:graphic>
          <a:graphicData uri="http://schemas.openxmlformats.org/drawingml/2006/table">
            <a:tbl>
              <a:tblPr>
                <a:tableStyleId>{BC89EF96-8CEA-46FF-86C4-4CE0E7609802}</a:tableStyleId>
              </a:tblPr>
              <a:tblGrid>
                <a:gridCol w="2323013"/>
                <a:gridCol w="1516678"/>
              </a:tblGrid>
              <a:tr h="1229450">
                <a:tc>
                  <a:txBody>
                    <a:bodyPr/>
                    <a:lstStyle/>
                    <a:p>
                      <a:pPr algn="ctr" fontAlgn="b"/>
                      <a:r>
                        <a:rPr lang="en-US" sz="1800" b="1" u="none" strike="noStrike" dirty="0">
                          <a:solidFill>
                            <a:schemeClr val="tx2">
                              <a:lumMod val="75000"/>
                              <a:lumOff val="25000"/>
                            </a:schemeClr>
                          </a:solidFill>
                          <a:effectLst/>
                        </a:rPr>
                        <a:t>Full Time Equivalent (FTE</a:t>
                      </a:r>
                      <a:r>
                        <a:rPr lang="en-US" sz="1800" b="1" u="none" strike="noStrike" dirty="0" smtClean="0">
                          <a:solidFill>
                            <a:schemeClr val="tx2">
                              <a:lumMod val="75000"/>
                              <a:lumOff val="25000"/>
                            </a:schemeClr>
                          </a:solidFill>
                          <a:effectLst/>
                        </a:rPr>
                        <a:t>) </a:t>
                      </a:r>
                    </a:p>
                    <a:p>
                      <a:pPr algn="ctr" fontAlgn="b"/>
                      <a:r>
                        <a:rPr lang="en-US" sz="1800" b="1" u="none" strike="noStrike" dirty="0" smtClean="0">
                          <a:solidFill>
                            <a:schemeClr val="tx2">
                              <a:lumMod val="75000"/>
                              <a:lumOff val="25000"/>
                            </a:schemeClr>
                          </a:solidFill>
                          <a:effectLst/>
                        </a:rPr>
                        <a:t>2015-16</a:t>
                      </a:r>
                      <a:endParaRPr lang="en-US" sz="1800" b="1" i="0" u="none" strike="noStrike" dirty="0">
                        <a:solidFill>
                          <a:schemeClr val="tx2">
                            <a:lumMod val="75000"/>
                            <a:lumOff val="25000"/>
                          </a:schemeClr>
                        </a:solidFill>
                        <a:effectLst/>
                        <a:latin typeface="Calibri" panose="020F0502020204030204" pitchFamily="34" charset="0"/>
                      </a:endParaRPr>
                    </a:p>
                  </a:txBody>
                  <a:tcPr marL="6367" marR="6367" marT="9525" marB="0" anchor="b"/>
                </a:tc>
                <a:tc>
                  <a:txBody>
                    <a:bodyPr/>
                    <a:lstStyle/>
                    <a:p>
                      <a:pPr algn="ctr" fontAlgn="b"/>
                      <a:r>
                        <a:rPr lang="en-US" sz="1800" b="1" u="none" strike="noStrike" dirty="0" smtClean="0">
                          <a:solidFill>
                            <a:schemeClr val="tx2">
                              <a:lumMod val="75000"/>
                              <a:lumOff val="25000"/>
                            </a:schemeClr>
                          </a:solidFill>
                          <a:effectLst/>
                        </a:rPr>
                        <a:t> </a:t>
                      </a:r>
                      <a:r>
                        <a:rPr lang="en-US" sz="1800" b="1" u="none" strike="noStrike" dirty="0" err="1" smtClean="0">
                          <a:solidFill>
                            <a:schemeClr val="tx2">
                              <a:lumMod val="75000"/>
                              <a:lumOff val="25000"/>
                            </a:schemeClr>
                          </a:solidFill>
                          <a:effectLst/>
                        </a:rPr>
                        <a:t>McAdam</a:t>
                      </a:r>
                      <a:endParaRPr lang="en-US" sz="1800" b="1" u="none" strike="noStrike" dirty="0" smtClean="0">
                        <a:solidFill>
                          <a:schemeClr val="tx2">
                            <a:lumMod val="75000"/>
                            <a:lumOff val="25000"/>
                          </a:schemeClr>
                        </a:solidFill>
                        <a:effectLst/>
                      </a:endParaRPr>
                    </a:p>
                    <a:p>
                      <a:pPr algn="ctr" fontAlgn="b"/>
                      <a:r>
                        <a:rPr lang="en-US" sz="1800" b="1" u="none" strike="noStrike" dirty="0" smtClean="0">
                          <a:solidFill>
                            <a:schemeClr val="tx2">
                              <a:lumMod val="75000"/>
                              <a:lumOff val="25000"/>
                            </a:schemeClr>
                          </a:solidFill>
                          <a:effectLst/>
                        </a:rPr>
                        <a:t>Elementary School</a:t>
                      </a:r>
                      <a:endParaRPr lang="en-US" sz="1800" b="1" i="0" u="none" strike="noStrike" dirty="0">
                        <a:solidFill>
                          <a:schemeClr val="tx2">
                            <a:lumMod val="75000"/>
                            <a:lumOff val="25000"/>
                          </a:schemeClr>
                        </a:solidFill>
                        <a:effectLst/>
                        <a:latin typeface="Calibri" panose="020F0502020204030204" pitchFamily="34" charset="0"/>
                      </a:endParaRPr>
                    </a:p>
                  </a:txBody>
                  <a:tcPr marL="6367" marR="6367" marT="9525" marB="0" anchor="b"/>
                </a:tc>
              </a:tr>
              <a:tr h="487480">
                <a:tc>
                  <a:txBody>
                    <a:bodyPr/>
                    <a:lstStyle/>
                    <a:p>
                      <a:pPr algn="ctr" fontAlgn="b"/>
                      <a:r>
                        <a:rPr lang="en-US" sz="1600" u="none" strike="noStrike" dirty="0">
                          <a:solidFill>
                            <a:schemeClr val="tx2">
                              <a:lumMod val="75000"/>
                              <a:lumOff val="25000"/>
                            </a:schemeClr>
                          </a:solidFill>
                          <a:effectLst/>
                        </a:rPr>
                        <a:t>Classroom Teachers</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5.50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r>
              <a:tr h="487480">
                <a:tc>
                  <a:txBody>
                    <a:bodyPr/>
                    <a:lstStyle/>
                    <a:p>
                      <a:pPr algn="ctr" fontAlgn="b"/>
                      <a:r>
                        <a:rPr lang="en-US" sz="1600" u="none" strike="noStrike" dirty="0">
                          <a:solidFill>
                            <a:schemeClr val="tx2">
                              <a:lumMod val="75000"/>
                              <a:lumOff val="25000"/>
                            </a:schemeClr>
                          </a:solidFill>
                          <a:effectLst/>
                        </a:rPr>
                        <a:t>Administration</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0.50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r>
              <a:tr h="487480">
                <a:tc>
                  <a:txBody>
                    <a:bodyPr/>
                    <a:lstStyle/>
                    <a:p>
                      <a:pPr algn="ctr" fontAlgn="b"/>
                      <a:r>
                        <a:rPr lang="en-US" sz="1600" u="none" strike="noStrike" dirty="0">
                          <a:solidFill>
                            <a:schemeClr val="tx2">
                              <a:lumMod val="75000"/>
                              <a:lumOff val="25000"/>
                            </a:schemeClr>
                          </a:solidFill>
                          <a:effectLst/>
                        </a:rPr>
                        <a:t>Guidance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0.00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r>
              <a:tr h="487480">
                <a:tc>
                  <a:txBody>
                    <a:bodyPr/>
                    <a:lstStyle/>
                    <a:p>
                      <a:pPr algn="ctr" fontAlgn="b"/>
                      <a:r>
                        <a:rPr lang="en-US" sz="1600" u="none" strike="noStrike" dirty="0">
                          <a:solidFill>
                            <a:schemeClr val="tx2">
                              <a:lumMod val="75000"/>
                              <a:lumOff val="25000"/>
                            </a:schemeClr>
                          </a:solidFill>
                          <a:effectLst/>
                        </a:rPr>
                        <a:t>Resource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0.40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tc>
              </a:tr>
              <a:tr h="365660">
                <a:tc>
                  <a:txBody>
                    <a:bodyPr/>
                    <a:lstStyle/>
                    <a:p>
                      <a:pPr algn="ctr" fontAlgn="b"/>
                      <a:r>
                        <a:rPr lang="en-US" sz="1600" b="0" i="0" u="none" strike="noStrike" dirty="0" smtClean="0">
                          <a:solidFill>
                            <a:schemeClr val="tx2">
                              <a:lumMod val="75000"/>
                              <a:lumOff val="25000"/>
                            </a:schemeClr>
                          </a:solidFill>
                          <a:effectLst/>
                          <a:latin typeface="+mn-lt"/>
                        </a:rPr>
                        <a:t>Other</a:t>
                      </a:r>
                      <a:endParaRPr lang="en-US" sz="1600" b="0" i="0" u="none" strike="noStrike" dirty="0">
                        <a:solidFill>
                          <a:schemeClr val="tx2">
                            <a:lumMod val="75000"/>
                            <a:lumOff val="25000"/>
                          </a:schemeClr>
                        </a:solidFill>
                        <a:effectLst/>
                        <a:latin typeface="+mn-lt"/>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 0.20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noFill/>
                  </a:tcPr>
                </a:tc>
              </a:tr>
              <a:tr h="37528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tx2">
                              <a:lumMod val="75000"/>
                              <a:lumOff val="25000"/>
                            </a:schemeClr>
                          </a:solidFill>
                          <a:effectLst/>
                        </a:rPr>
                        <a:t> </a:t>
                      </a:r>
                      <a:endParaRPr lang="en-US" sz="1600" b="0" i="0" u="none" strike="noStrike" dirty="0" smtClean="0">
                        <a:solidFill>
                          <a:schemeClr val="tx2">
                            <a:lumMod val="75000"/>
                            <a:lumOff val="25000"/>
                          </a:schemeClr>
                        </a:solidFill>
                        <a:effectLst/>
                        <a:latin typeface="Calibri" panose="020F0502020204030204" pitchFamily="34" charset="0"/>
                      </a:endParaRPr>
                    </a:p>
                    <a:p>
                      <a:pPr algn="ctr" fontAlgn="b"/>
                      <a:r>
                        <a:rPr lang="en-US" sz="1600" b="0" i="0" u="none" strike="noStrike" dirty="0" smtClean="0">
                          <a:solidFill>
                            <a:schemeClr val="tx2">
                              <a:lumMod val="75000"/>
                              <a:lumOff val="25000"/>
                            </a:schemeClr>
                          </a:solidFill>
                          <a:effectLst/>
                          <a:latin typeface="+mn-lt"/>
                        </a:rPr>
                        <a:t>Total</a:t>
                      </a:r>
                      <a:endParaRPr lang="en-US" sz="1600" b="0" i="0" u="none" strike="noStrike" dirty="0">
                        <a:solidFill>
                          <a:schemeClr val="tx2">
                            <a:lumMod val="75000"/>
                            <a:lumOff val="25000"/>
                          </a:schemeClr>
                        </a:solidFill>
                        <a:effectLst/>
                        <a:latin typeface="+mn-lt"/>
                      </a:endParaRPr>
                    </a:p>
                  </a:txBody>
                  <a:tcPr marL="6367" marR="6367" marT="9525" marB="0" anchor="b"/>
                </a:tc>
                <a:tc>
                  <a:txBody>
                    <a:bodyPr/>
                    <a:lstStyle/>
                    <a:p>
                      <a:pPr algn="ctr" fontAlgn="b"/>
                      <a:r>
                        <a:rPr lang="en-US" sz="1600" b="0" i="0" u="none" strike="noStrike" dirty="0" smtClean="0">
                          <a:solidFill>
                            <a:schemeClr val="tx2">
                              <a:lumMod val="75000"/>
                              <a:lumOff val="25000"/>
                            </a:schemeClr>
                          </a:solidFill>
                          <a:effectLst/>
                          <a:latin typeface="Calibri" panose="020F0502020204030204" pitchFamily="34" charset="0"/>
                        </a:rPr>
                        <a:t>6.60 FTE</a:t>
                      </a:r>
                      <a:endParaRPr lang="en-US" sz="1600" b="0" i="0" u="none" strike="noStrike" dirty="0">
                        <a:solidFill>
                          <a:schemeClr val="tx2">
                            <a:lumMod val="75000"/>
                            <a:lumOff val="25000"/>
                          </a:schemeClr>
                        </a:solidFill>
                        <a:effectLst/>
                        <a:latin typeface="Calibri" panose="020F0502020204030204" pitchFamily="34" charset="0"/>
                      </a:endParaRPr>
                    </a:p>
                  </a:txBody>
                  <a:tcPr marL="6367" marR="6367" marT="9525" marB="0" anchor="b">
                    <a:noFill/>
                  </a:tcPr>
                </a:tc>
              </a:tr>
            </a:tbl>
          </a:graphicData>
        </a:graphic>
      </p:graphicFrame>
      <p:sp>
        <p:nvSpPr>
          <p:cNvPr id="10" name="Text Placeholder 9"/>
          <p:cNvSpPr>
            <a:spLocks noGrp="1"/>
          </p:cNvSpPr>
          <p:nvPr>
            <p:ph type="body" sz="quarter" idx="3"/>
          </p:nvPr>
        </p:nvSpPr>
        <p:spPr>
          <a:xfrm>
            <a:off x="4666450" y="1313398"/>
            <a:ext cx="3840480" cy="750887"/>
          </a:xfrm>
        </p:spPr>
        <p:txBody>
          <a:bodyPr/>
          <a:lstStyle/>
          <a:p>
            <a:r>
              <a:rPr lang="en-US" dirty="0" smtClean="0">
                <a:solidFill>
                  <a:schemeClr val="tx2">
                    <a:lumMod val="75000"/>
                    <a:lumOff val="25000"/>
                  </a:schemeClr>
                </a:solidFill>
              </a:rPr>
              <a:t>Student Teacher Ratio </a:t>
            </a:r>
            <a:r>
              <a:rPr lang="en-US" dirty="0" err="1" smtClean="0">
                <a:solidFill>
                  <a:schemeClr val="tx2">
                    <a:lumMod val="75000"/>
                    <a:lumOff val="25000"/>
                  </a:schemeClr>
                </a:solidFill>
              </a:rPr>
              <a:t>McAdam</a:t>
            </a:r>
            <a:r>
              <a:rPr lang="en-US" dirty="0" smtClean="0">
                <a:solidFill>
                  <a:schemeClr val="tx2">
                    <a:lumMod val="75000"/>
                    <a:lumOff val="25000"/>
                  </a:schemeClr>
                </a:solidFill>
              </a:rPr>
              <a:t> Elementary School</a:t>
            </a:r>
            <a:endParaRPr lang="en-US" dirty="0">
              <a:solidFill>
                <a:schemeClr val="tx2">
                  <a:lumMod val="75000"/>
                  <a:lumOff val="25000"/>
                </a:schemeClr>
              </a:solidFill>
            </a:endParaRPr>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1495487671"/>
              </p:ext>
            </p:extLst>
          </p:nvPr>
        </p:nvGraphicFramePr>
        <p:xfrm>
          <a:off x="4928670" y="2347910"/>
          <a:ext cx="4122024" cy="1356751"/>
        </p:xfrm>
        <a:graphic>
          <a:graphicData uri="http://schemas.openxmlformats.org/drawingml/2006/table">
            <a:tbl>
              <a:tblPr firstRow="1" bandRow="1">
                <a:tableStyleId>{5C22544A-7EE6-4342-B048-85BDC9FD1C3A}</a:tableStyleId>
              </a:tblPr>
              <a:tblGrid>
                <a:gridCol w="1014930"/>
                <a:gridCol w="1567543"/>
                <a:gridCol w="1539551"/>
              </a:tblGrid>
              <a:tr h="517405">
                <a:tc>
                  <a:txBody>
                    <a:bodyPr/>
                    <a:lstStyle/>
                    <a:p>
                      <a:pPr algn="ctr"/>
                      <a:r>
                        <a:rPr lang="en-US" sz="1200" dirty="0" smtClean="0"/>
                        <a:t>  Year</a:t>
                      </a:r>
                      <a:endParaRPr lang="en-US" sz="1200" dirty="0"/>
                    </a:p>
                  </a:txBody>
                  <a:tcPr/>
                </a:tc>
                <a:tc>
                  <a:txBody>
                    <a:bodyPr/>
                    <a:lstStyle/>
                    <a:p>
                      <a:pPr algn="ctr"/>
                      <a:r>
                        <a:rPr lang="en-US" sz="1200" dirty="0" smtClean="0"/>
                        <a:t>Total Number Student : Ratio</a:t>
                      </a:r>
                      <a:endParaRPr lang="en-US" sz="1200" dirty="0"/>
                    </a:p>
                  </a:txBody>
                  <a:tcPr/>
                </a:tc>
                <a:tc>
                  <a:txBody>
                    <a:bodyPr/>
                    <a:lstStyle/>
                    <a:p>
                      <a:pPr algn="ctr"/>
                      <a:r>
                        <a:rPr lang="en-US" sz="1200" dirty="0" smtClean="0"/>
                        <a:t>Student : Teacher</a:t>
                      </a:r>
                      <a:endParaRPr lang="en-US" sz="1200" dirty="0"/>
                    </a:p>
                  </a:txBody>
                  <a:tcPr/>
                </a:tc>
              </a:tr>
              <a:tr h="419673">
                <a:tc>
                  <a:txBody>
                    <a:bodyPr/>
                    <a:lstStyle/>
                    <a:p>
                      <a:pPr algn="ctr"/>
                      <a:r>
                        <a:rPr lang="en-US" sz="1600" dirty="0" smtClean="0">
                          <a:solidFill>
                            <a:schemeClr val="tx2">
                              <a:lumMod val="75000"/>
                              <a:lumOff val="25000"/>
                            </a:schemeClr>
                          </a:solidFill>
                        </a:rPr>
                        <a:t>2014-15</a:t>
                      </a:r>
                      <a:endParaRPr lang="en-US" sz="1600" dirty="0">
                        <a:solidFill>
                          <a:schemeClr val="tx2">
                            <a:lumMod val="75000"/>
                            <a:lumOff val="25000"/>
                          </a:schemeClr>
                        </a:solidFill>
                      </a:endParaRPr>
                    </a:p>
                  </a:txBody>
                  <a:tcPr/>
                </a:tc>
                <a:tc>
                  <a:txBody>
                    <a:bodyPr/>
                    <a:lstStyle/>
                    <a:p>
                      <a:pPr algn="ctr"/>
                      <a:r>
                        <a:rPr lang="en-US" sz="1600" dirty="0" smtClean="0">
                          <a:solidFill>
                            <a:schemeClr val="tx2">
                              <a:lumMod val="75000"/>
                              <a:lumOff val="25000"/>
                            </a:schemeClr>
                          </a:solidFill>
                        </a:rPr>
                        <a:t>64 : 6.80</a:t>
                      </a:r>
                      <a:endParaRPr lang="en-US" sz="1600" dirty="0">
                        <a:solidFill>
                          <a:schemeClr val="tx2">
                            <a:lumMod val="75000"/>
                            <a:lumOff val="25000"/>
                          </a:schemeClr>
                        </a:solidFill>
                      </a:endParaRPr>
                    </a:p>
                  </a:txBody>
                  <a:tcPr/>
                </a:tc>
                <a:tc>
                  <a:txBody>
                    <a:bodyPr/>
                    <a:lstStyle/>
                    <a:p>
                      <a:pPr algn="ctr"/>
                      <a:r>
                        <a:rPr lang="en-US" sz="1600" dirty="0" smtClean="0">
                          <a:solidFill>
                            <a:schemeClr val="tx2">
                              <a:lumMod val="75000"/>
                              <a:lumOff val="25000"/>
                            </a:schemeClr>
                          </a:solidFill>
                        </a:rPr>
                        <a:t>9.41 : 1</a:t>
                      </a:r>
                      <a:endParaRPr lang="en-US" sz="1600" dirty="0">
                        <a:solidFill>
                          <a:schemeClr val="tx2">
                            <a:lumMod val="75000"/>
                            <a:lumOff val="25000"/>
                          </a:schemeClr>
                        </a:solidFill>
                      </a:endParaRPr>
                    </a:p>
                  </a:txBody>
                  <a:tcPr/>
                </a:tc>
              </a:tr>
              <a:tr h="419673">
                <a:tc>
                  <a:txBody>
                    <a:bodyPr/>
                    <a:lstStyle/>
                    <a:p>
                      <a:pPr algn="ctr"/>
                      <a:r>
                        <a:rPr lang="en-US" sz="1600" dirty="0" smtClean="0">
                          <a:solidFill>
                            <a:schemeClr val="tx2">
                              <a:lumMod val="75000"/>
                              <a:lumOff val="25000"/>
                            </a:schemeClr>
                          </a:solidFill>
                        </a:rPr>
                        <a:t>2015-16</a:t>
                      </a:r>
                      <a:endParaRPr lang="en-US" sz="1600" dirty="0">
                        <a:solidFill>
                          <a:schemeClr val="tx2">
                            <a:lumMod val="75000"/>
                            <a:lumOff val="25000"/>
                          </a:schemeClr>
                        </a:solidFill>
                      </a:endParaRPr>
                    </a:p>
                  </a:txBody>
                  <a:tcPr/>
                </a:tc>
                <a:tc>
                  <a:txBody>
                    <a:bodyPr/>
                    <a:lstStyle/>
                    <a:p>
                      <a:pPr algn="ctr"/>
                      <a:r>
                        <a:rPr lang="en-US" sz="1600" dirty="0" smtClean="0">
                          <a:solidFill>
                            <a:schemeClr val="tx2">
                              <a:lumMod val="75000"/>
                              <a:lumOff val="25000"/>
                            </a:schemeClr>
                          </a:solidFill>
                        </a:rPr>
                        <a:t>64 : 6.60</a:t>
                      </a:r>
                      <a:endParaRPr lang="en-US" sz="1600" dirty="0">
                        <a:solidFill>
                          <a:schemeClr val="tx2">
                            <a:lumMod val="75000"/>
                            <a:lumOff val="25000"/>
                          </a:schemeClr>
                        </a:solidFill>
                      </a:endParaRPr>
                    </a:p>
                  </a:txBody>
                  <a:tcPr/>
                </a:tc>
                <a:tc>
                  <a:txBody>
                    <a:bodyPr/>
                    <a:lstStyle/>
                    <a:p>
                      <a:pPr algn="ctr"/>
                      <a:r>
                        <a:rPr lang="en-US" sz="1600" dirty="0" smtClean="0">
                          <a:solidFill>
                            <a:schemeClr val="tx2">
                              <a:lumMod val="75000"/>
                              <a:lumOff val="25000"/>
                            </a:schemeClr>
                          </a:solidFill>
                        </a:rPr>
                        <a:t>9.69 : 1</a:t>
                      </a:r>
                      <a:endParaRPr lang="en-US" sz="1600" dirty="0">
                        <a:solidFill>
                          <a:schemeClr val="tx2">
                            <a:lumMod val="75000"/>
                            <a:lumOff val="25000"/>
                          </a:schemeClr>
                        </a:solidFill>
                      </a:endParaRPr>
                    </a:p>
                  </a:txBody>
                  <a:tcPr/>
                </a:tc>
              </a:tr>
            </a:tbl>
          </a:graphicData>
        </a:graphic>
      </p:graphicFrame>
      <p:sp>
        <p:nvSpPr>
          <p:cNvPr id="4" name="Footer Placeholder 3"/>
          <p:cNvSpPr>
            <a:spLocks noGrp="1"/>
          </p:cNvSpPr>
          <p:nvPr>
            <p:ph type="ftr" sz="quarter" idx="11"/>
          </p:nvPr>
        </p:nvSpPr>
        <p:spPr/>
        <p:txBody>
          <a:bodyPr/>
          <a:lstStyle/>
          <a:p>
            <a:r>
              <a:rPr lang="en-US" smtClean="0"/>
              <a:t>October 8 , 2015 </a:t>
            </a:r>
            <a:endParaRPr lang="en-US" dirty="0"/>
          </a:p>
        </p:txBody>
      </p:sp>
      <p:sp>
        <p:nvSpPr>
          <p:cNvPr id="3" name="TextBox 2"/>
          <p:cNvSpPr txBox="1"/>
          <p:nvPr/>
        </p:nvSpPr>
        <p:spPr>
          <a:xfrm>
            <a:off x="558904" y="6056026"/>
            <a:ext cx="3638342" cy="369332"/>
          </a:xfrm>
          <a:prstGeom prst="rect">
            <a:avLst/>
          </a:prstGeom>
          <a:noFill/>
        </p:spPr>
        <p:txBody>
          <a:bodyPr wrap="square" rtlCol="0">
            <a:spAutoFit/>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2000" smtClean="0"/>
              <a:pPr/>
              <a:t>9</a:t>
            </a:fld>
            <a:endParaRPr lang="en-US" sz="2000" dirty="0"/>
          </a:p>
        </p:txBody>
      </p:sp>
    </p:spTree>
    <p:extLst>
      <p:ext uri="{BB962C8B-B14F-4D97-AF65-F5344CB8AC3E}">
        <p14:creationId xmlns:p14="http://schemas.microsoft.com/office/powerpoint/2010/main" val="3782271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A0BF569801484CB8A1BECFE7EAA9AC" ma:contentTypeVersion="0" ma:contentTypeDescription="Create a new document." ma:contentTypeScope="" ma:versionID="beac18be8c3a8e88d17d1a462d0e0891">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E4D5A-2483-43B1-A952-7777028A633E}"/>
</file>

<file path=customXml/itemProps2.xml><?xml version="1.0" encoding="utf-8"?>
<ds:datastoreItem xmlns:ds="http://schemas.openxmlformats.org/officeDocument/2006/customXml" ds:itemID="{BFE28606-5D47-402D-82A8-A9396A4F4226}"/>
</file>

<file path=customXml/itemProps3.xml><?xml version="1.0" encoding="utf-8"?>
<ds:datastoreItem xmlns:ds="http://schemas.openxmlformats.org/officeDocument/2006/customXml" ds:itemID="{7F57A079-FC3E-43BF-8FDC-DDFBD9A18C47}"/>
</file>

<file path=docProps/app.xml><?xml version="1.0" encoding="utf-8"?>
<Properties xmlns="http://schemas.openxmlformats.org/officeDocument/2006/extended-properties" xmlns:vt="http://schemas.openxmlformats.org/officeDocument/2006/docPropsVTypes">
  <Template>Breeze.thmx</Template>
  <TotalTime>4705</TotalTime>
  <Words>3806</Words>
  <Application>Microsoft Office PowerPoint</Application>
  <PresentationFormat>On-screen Show (4:3)</PresentationFormat>
  <Paragraphs>1029</Paragraphs>
  <Slides>56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Arial Rounded MT Bold</vt:lpstr>
      <vt:lpstr>Baskerville</vt:lpstr>
      <vt:lpstr>Calibri</vt:lpstr>
      <vt:lpstr>News Gothic MT</vt:lpstr>
      <vt:lpstr>Times New Roman</vt:lpstr>
      <vt:lpstr>Wingdings</vt:lpstr>
      <vt:lpstr>Wingdings 2</vt:lpstr>
      <vt:lpstr>Breeze</vt:lpstr>
      <vt:lpstr>    Sustainability Study of McAdam Elementary School</vt:lpstr>
      <vt:lpstr>Public Meeting #1 Agenda</vt:lpstr>
      <vt:lpstr>Provincial Policy 409:  Multi-year School Infrastructure Planning</vt:lpstr>
      <vt:lpstr>Presentations of Facts</vt:lpstr>
      <vt:lpstr>Enrolment McAdam Elementary School </vt:lpstr>
      <vt:lpstr>Enrolment By Grade Level: McAdam Elementary School</vt:lpstr>
      <vt:lpstr>Projected Enrolment McAdam Elementary </vt:lpstr>
      <vt:lpstr>Functional Capacity</vt:lpstr>
      <vt:lpstr>Quality of Education Programs and Services </vt:lpstr>
      <vt:lpstr>       Support Staff Information </vt:lpstr>
      <vt:lpstr>McAdam Elementary School  Student : Teacher Ratio 2014-15</vt:lpstr>
      <vt:lpstr> Class Size Comparisons 2014-2015</vt:lpstr>
      <vt:lpstr>Maximum class sizes</vt:lpstr>
      <vt:lpstr>Core Curriculum</vt:lpstr>
      <vt:lpstr>Quality of Education  Programs and Service</vt:lpstr>
      <vt:lpstr>Impact on Other Schools  </vt:lpstr>
      <vt:lpstr>Two Scenarios  </vt:lpstr>
      <vt:lpstr>Special Events That Encourage Community  School Partnerships at McAdam Elementary</vt:lpstr>
      <vt:lpstr>Student Voice</vt:lpstr>
      <vt:lpstr>Provincial Assessment Results</vt:lpstr>
      <vt:lpstr>Provincial Assessment Results</vt:lpstr>
      <vt:lpstr>Student Perception Data</vt:lpstr>
      <vt:lpstr>School Benefits</vt:lpstr>
      <vt:lpstr>School Challenges</vt:lpstr>
      <vt:lpstr>McAdam Building Summary</vt:lpstr>
      <vt:lpstr> McAdam Elementary School Bottom Floor</vt:lpstr>
      <vt:lpstr>McAdam Elementary School Top Floor</vt:lpstr>
      <vt:lpstr>McAdam Elementary School Building Condition</vt:lpstr>
      <vt:lpstr>McAdam Elementary School   Building Systems  </vt:lpstr>
      <vt:lpstr>McAdam Elementary Interior</vt:lpstr>
      <vt:lpstr>McAdam Elementary Exterior</vt:lpstr>
      <vt:lpstr>McAdam Elementary School  Capital Investments </vt:lpstr>
      <vt:lpstr>McAdam Elementary School  Physical Plant Status</vt:lpstr>
      <vt:lpstr>School Physical Plant Status (continued)</vt:lpstr>
      <vt:lpstr>School Physical Plant Status (continued)</vt:lpstr>
      <vt:lpstr>McAdam Transportation Study</vt:lpstr>
      <vt:lpstr>McAdam Transportation Study</vt:lpstr>
      <vt:lpstr>McAdam Transportation Study</vt:lpstr>
      <vt:lpstr>Current Student Address Distances</vt:lpstr>
      <vt:lpstr>McAdam Transportation Study</vt:lpstr>
      <vt:lpstr>McAdam Elementary School Salaries</vt:lpstr>
      <vt:lpstr>Assigned Budgets</vt:lpstr>
      <vt:lpstr>Facilities Costs</vt:lpstr>
      <vt:lpstr>Total Costs</vt:lpstr>
      <vt:lpstr>Village of McAdam Economic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on the Community  of McAdam</vt:lpstr>
      <vt:lpstr>McAdam Elementary School Sustainability Study – Visit our Website for Details!</vt:lpstr>
      <vt:lpstr> Questions and Answers</vt:lpstr>
      <vt:lpstr>    Thank you for coming!</vt:lpstr>
    </vt:vector>
  </TitlesOfParts>
  <Company>School District 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Penney</dc:creator>
  <cp:lastModifiedBy>Clark-Caterini , Carol    (ASD-W)</cp:lastModifiedBy>
  <cp:revision>290</cp:revision>
  <cp:lastPrinted>2014-12-01T20:40:16Z</cp:lastPrinted>
  <dcterms:created xsi:type="dcterms:W3CDTF">2011-05-17T20:33:20Z</dcterms:created>
  <dcterms:modified xsi:type="dcterms:W3CDTF">2015-10-21T19:18:15Z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0x010100AAA0BF569801484CB8A1BECFE7EAA9AC</vt:lpwstr>
  </property>
</Properties>
</file>